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charts/chart2.xml" ContentType="application/vnd.openxmlformats-officedocument.drawingml.chart+xml"/>
  <Override PartName="/ppt/charts/chart1.xml" ContentType="application/vnd.openxmlformats-officedocument.drawingml.chart+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1"/>
  </p:sldMasterIdLst>
  <p:notesMasterIdLst>
    <p:notesMasterId r:id="rId20"/>
  </p:notesMasterIdLst>
  <p:handoutMasterIdLst>
    <p:handoutMasterId r:id="rId21"/>
  </p:handoutMasterIdLst>
  <p:sldIdLst>
    <p:sldId id="256" r:id="rId2"/>
    <p:sldId id="295" r:id="rId3"/>
    <p:sldId id="296" r:id="rId4"/>
    <p:sldId id="261" r:id="rId5"/>
    <p:sldId id="291" r:id="rId6"/>
    <p:sldId id="286" r:id="rId7"/>
    <p:sldId id="269" r:id="rId8"/>
    <p:sldId id="263" r:id="rId9"/>
    <p:sldId id="300" r:id="rId10"/>
    <p:sldId id="264" r:id="rId11"/>
    <p:sldId id="265" r:id="rId12"/>
    <p:sldId id="292" r:id="rId13"/>
    <p:sldId id="282" r:id="rId14"/>
    <p:sldId id="288" r:id="rId15"/>
    <p:sldId id="283" r:id="rId16"/>
    <p:sldId id="287" r:id="rId17"/>
    <p:sldId id="303" r:id="rId18"/>
    <p:sldId id="29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8330" autoAdjust="0"/>
  </p:normalViewPr>
  <p:slideViewPr>
    <p:cSldViewPr>
      <p:cViewPr>
        <p:scale>
          <a:sx n="70" d="100"/>
          <a:sy n="70" d="100"/>
        </p:scale>
        <p:origin x="-1386" y="-7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2742"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Average Annual Highway Authorizations (billions)</a:t>
            </a:r>
            <a:endParaRPr lang="en-US" dirty="0"/>
          </a:p>
        </c:rich>
      </c:tx>
      <c:layout/>
      <c:overlay val="0"/>
    </c:title>
    <c:autoTitleDeleted val="0"/>
    <c:plotArea>
      <c:layout/>
      <c:barChart>
        <c:barDir val="col"/>
        <c:grouping val="clustered"/>
        <c:varyColors val="0"/>
        <c:ser>
          <c:idx val="0"/>
          <c:order val="0"/>
          <c:tx>
            <c:strRef>
              <c:f>Sheet1!$B$1</c:f>
              <c:strCache>
                <c:ptCount val="1"/>
                <c:pt idx="0">
                  <c:v>Authorizations</c:v>
                </c:pt>
              </c:strCache>
            </c:strRef>
          </c:tx>
          <c:invertIfNegative val="0"/>
          <c:cat>
            <c:strRef>
              <c:f>Sheet1!$A$2:$A$4</c:f>
              <c:strCache>
                <c:ptCount val="3"/>
                <c:pt idx="0">
                  <c:v>FY 2015</c:v>
                </c:pt>
                <c:pt idx="1">
                  <c:v>GROW AMERICA Act</c:v>
                </c:pt>
                <c:pt idx="2">
                  <c:v>DRIVE Act</c:v>
                </c:pt>
              </c:strCache>
            </c:strRef>
          </c:cat>
          <c:val>
            <c:numRef>
              <c:f>Sheet1!$B$2:$B$4</c:f>
              <c:numCache>
                <c:formatCode>General</c:formatCode>
                <c:ptCount val="3"/>
                <c:pt idx="0">
                  <c:v>41.134999999999998</c:v>
                </c:pt>
                <c:pt idx="1">
                  <c:v>52.834000000000003</c:v>
                </c:pt>
                <c:pt idx="2">
                  <c:v>46.098316666999999</c:v>
                </c:pt>
              </c:numCache>
            </c:numRef>
          </c:val>
        </c:ser>
        <c:dLbls>
          <c:showLegendKey val="0"/>
          <c:showVal val="0"/>
          <c:showCatName val="0"/>
          <c:showSerName val="0"/>
          <c:showPercent val="0"/>
          <c:showBubbleSize val="0"/>
        </c:dLbls>
        <c:gapWidth val="150"/>
        <c:axId val="52454912"/>
        <c:axId val="52456448"/>
      </c:barChart>
      <c:catAx>
        <c:axId val="52454912"/>
        <c:scaling>
          <c:orientation val="minMax"/>
        </c:scaling>
        <c:delete val="0"/>
        <c:axPos val="b"/>
        <c:majorTickMark val="out"/>
        <c:minorTickMark val="none"/>
        <c:tickLblPos val="nextTo"/>
        <c:crossAx val="52456448"/>
        <c:crosses val="autoZero"/>
        <c:auto val="1"/>
        <c:lblAlgn val="ctr"/>
        <c:lblOffset val="100"/>
        <c:noMultiLvlLbl val="0"/>
      </c:catAx>
      <c:valAx>
        <c:axId val="52456448"/>
        <c:scaling>
          <c:orientation val="minMax"/>
        </c:scaling>
        <c:delete val="0"/>
        <c:axPos val="l"/>
        <c:majorGridlines/>
        <c:numFmt formatCode="General" sourceLinked="1"/>
        <c:majorTickMark val="out"/>
        <c:minorTickMark val="none"/>
        <c:tickLblPos val="nextTo"/>
        <c:crossAx val="5245491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Billions</c:v>
                </c:pt>
              </c:strCache>
            </c:strRef>
          </c:tx>
          <c:cat>
            <c:strRef>
              <c:f>Sheet1!$A$2:$A$9</c:f>
              <c:strCache>
                <c:ptCount val="8"/>
                <c:pt idx="0">
                  <c:v>NHPP</c:v>
                </c:pt>
                <c:pt idx="1">
                  <c:v>Metro Planning</c:v>
                </c:pt>
                <c:pt idx="2">
                  <c:v>STP</c:v>
                </c:pt>
                <c:pt idx="3">
                  <c:v>TAP</c:v>
                </c:pt>
                <c:pt idx="4">
                  <c:v>HSIP</c:v>
                </c:pt>
                <c:pt idx="5">
                  <c:v>Rail Crossings</c:v>
                </c:pt>
                <c:pt idx="6">
                  <c:v>CMAQ</c:v>
                </c:pt>
                <c:pt idx="7">
                  <c:v>Freight</c:v>
                </c:pt>
              </c:strCache>
            </c:strRef>
          </c:cat>
          <c:val>
            <c:numRef>
              <c:f>Sheet1!$B$2:$B$9</c:f>
              <c:numCache>
                <c:formatCode>0.00000000</c:formatCode>
                <c:ptCount val="8"/>
                <c:pt idx="0">
                  <c:v>144.79049899099999</c:v>
                </c:pt>
                <c:pt idx="1">
                  <c:v>2.12953495</c:v>
                </c:pt>
                <c:pt idx="2">
                  <c:v>64.598838001999994</c:v>
                </c:pt>
                <c:pt idx="3">
                  <c:v>5.0999999999999996</c:v>
                </c:pt>
                <c:pt idx="4">
                  <c:v>12.045276829000001</c:v>
                </c:pt>
                <c:pt idx="5">
                  <c:v>1.32</c:v>
                </c:pt>
                <c:pt idx="6">
                  <c:v>14.681522935</c:v>
                </c:pt>
                <c:pt idx="7">
                  <c:v>11.551228292999999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0.74074</cdr:x>
      <cdr:y>0.15625</cdr:y>
    </cdr:from>
    <cdr:to>
      <cdr:x>0.92593</cdr:x>
      <cdr:y>0.26563</cdr:y>
    </cdr:to>
    <cdr:sp macro="" textlink="">
      <cdr:nvSpPr>
        <cdr:cNvPr id="2" name="TextBox 1"/>
        <cdr:cNvSpPr txBox="1"/>
      </cdr:nvSpPr>
      <cdr:spPr>
        <a:xfrm xmlns:a="http://schemas.openxmlformats.org/drawingml/2006/main">
          <a:off x="6096000" y="762000"/>
          <a:ext cx="15240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12.1% higher than FY 2015</a:t>
          </a:r>
        </a:p>
        <a:p xmlns:a="http://schemas.openxmlformats.org/drawingml/2006/main">
          <a:endParaRPr lang="en-US" sz="1400" dirty="0"/>
        </a:p>
      </cdr:txBody>
    </cdr:sp>
  </cdr:relSizeAnchor>
  <cdr:relSizeAnchor xmlns:cdr="http://schemas.openxmlformats.org/drawingml/2006/chartDrawing">
    <cdr:from>
      <cdr:x>0.76852</cdr:x>
      <cdr:y>0.54688</cdr:y>
    </cdr:from>
    <cdr:to>
      <cdr:x>0.88889</cdr:x>
      <cdr:y>0.65625</cdr:y>
    </cdr:to>
    <cdr:sp macro="" textlink="">
      <cdr:nvSpPr>
        <cdr:cNvPr id="3" name="TextBox 2"/>
        <cdr:cNvSpPr txBox="1"/>
      </cdr:nvSpPr>
      <cdr:spPr>
        <a:xfrm xmlns:a="http://schemas.openxmlformats.org/drawingml/2006/main">
          <a:off x="6324600" y="2667000"/>
          <a:ext cx="9906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bg1"/>
              </a:solidFill>
            </a:rPr>
            <a:t> $46.1B</a:t>
          </a:r>
          <a:endParaRPr lang="en-US" sz="1600" b="1" dirty="0">
            <a:solidFill>
              <a:schemeClr val="bg1"/>
            </a:solidFill>
          </a:endParaRPr>
        </a:p>
      </cdr:txBody>
    </cdr:sp>
  </cdr:relSizeAnchor>
  <cdr:relSizeAnchor xmlns:cdr="http://schemas.openxmlformats.org/drawingml/2006/chartDrawing">
    <cdr:from>
      <cdr:x>0.46296</cdr:x>
      <cdr:y>0.5625</cdr:y>
    </cdr:from>
    <cdr:to>
      <cdr:x>0.58333</cdr:x>
      <cdr:y>0.65625</cdr:y>
    </cdr:to>
    <cdr:sp macro="" textlink="">
      <cdr:nvSpPr>
        <cdr:cNvPr id="4" name="TextBox 3"/>
        <cdr:cNvSpPr txBox="1"/>
      </cdr:nvSpPr>
      <cdr:spPr>
        <a:xfrm xmlns:a="http://schemas.openxmlformats.org/drawingml/2006/main">
          <a:off x="3810000" y="2743200"/>
          <a:ext cx="990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bg1"/>
              </a:solidFill>
            </a:rPr>
            <a:t> $52.8 B</a:t>
          </a:r>
          <a:endParaRPr lang="en-US" sz="1600" b="1" dirty="0">
            <a:solidFill>
              <a:schemeClr val="bg1"/>
            </a:solidFill>
          </a:endParaRPr>
        </a:p>
      </cdr:txBody>
    </cdr:sp>
  </cdr:relSizeAnchor>
  <cdr:relSizeAnchor xmlns:cdr="http://schemas.openxmlformats.org/drawingml/2006/chartDrawing">
    <cdr:from>
      <cdr:x>0.15741</cdr:x>
      <cdr:y>0.57813</cdr:y>
    </cdr:from>
    <cdr:to>
      <cdr:x>0.27778</cdr:x>
      <cdr:y>0.64063</cdr:y>
    </cdr:to>
    <cdr:sp macro="" textlink="">
      <cdr:nvSpPr>
        <cdr:cNvPr id="5" name="TextBox 4"/>
        <cdr:cNvSpPr txBox="1"/>
      </cdr:nvSpPr>
      <cdr:spPr>
        <a:xfrm xmlns:a="http://schemas.openxmlformats.org/drawingml/2006/main">
          <a:off x="1295400" y="2819400"/>
          <a:ext cx="990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0.15741</cdr:x>
      <cdr:y>0.5625</cdr:y>
    </cdr:from>
    <cdr:to>
      <cdr:x>0.27778</cdr:x>
      <cdr:y>0.79688</cdr:y>
    </cdr:to>
    <cdr:sp macro="" textlink="">
      <cdr:nvSpPr>
        <cdr:cNvPr id="6" name="TextBox 5"/>
        <cdr:cNvSpPr txBox="1"/>
      </cdr:nvSpPr>
      <cdr:spPr>
        <a:xfrm xmlns:a="http://schemas.openxmlformats.org/drawingml/2006/main">
          <a:off x="1295400" y="2743200"/>
          <a:ext cx="990600" cy="1143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chemeClr val="bg1"/>
              </a:solidFill>
            </a:rPr>
            <a:t>$41.1 B</a:t>
          </a:r>
          <a:endParaRPr lang="en-US" sz="16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0.55556</cdr:x>
      <cdr:y>0.46875</cdr:y>
    </cdr:from>
    <cdr:to>
      <cdr:x>0.7037</cdr:x>
      <cdr:y>0.6875</cdr:y>
    </cdr:to>
    <cdr:sp macro="" textlink="">
      <cdr:nvSpPr>
        <cdr:cNvPr id="2" name="TextBox 1"/>
        <cdr:cNvSpPr txBox="1"/>
      </cdr:nvSpPr>
      <cdr:spPr>
        <a:xfrm xmlns:a="http://schemas.openxmlformats.org/drawingml/2006/main">
          <a:off x="4572037" y="2286000"/>
          <a:ext cx="1219133" cy="1066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bg1"/>
              </a:solidFill>
            </a:rPr>
            <a:t>National Highway Performance Program</a:t>
          </a:r>
          <a:endParaRPr lang="en-US" sz="1400" dirty="0">
            <a:solidFill>
              <a:schemeClr val="bg1"/>
            </a:solidFill>
          </a:endParaRPr>
        </a:p>
      </cdr:txBody>
    </cdr:sp>
  </cdr:relSizeAnchor>
  <cdr:relSizeAnchor xmlns:cdr="http://schemas.openxmlformats.org/drawingml/2006/chartDrawing">
    <cdr:from>
      <cdr:x>0.25038</cdr:x>
      <cdr:y>0.46875</cdr:y>
    </cdr:from>
    <cdr:to>
      <cdr:x>0.4473</cdr:x>
      <cdr:y>0.63886</cdr:y>
    </cdr:to>
    <cdr:sp macro="" textlink="">
      <cdr:nvSpPr>
        <cdr:cNvPr id="3" name="TextBox 2"/>
        <cdr:cNvSpPr txBox="1"/>
      </cdr:nvSpPr>
      <cdr:spPr>
        <a:xfrm xmlns:a="http://schemas.openxmlformats.org/drawingml/2006/main">
          <a:off x="2060544" y="2286000"/>
          <a:ext cx="1620515" cy="8295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solidFill>
            </a:rPr>
            <a:t>Surface Transportation Program</a:t>
          </a:r>
          <a:endParaRPr lang="en-US" sz="1400" dirty="0">
            <a:solidFill>
              <a:schemeClr val="tx1"/>
            </a:solidFill>
          </a:endParaRPr>
        </a:p>
      </cdr:txBody>
    </cdr:sp>
  </cdr:relSizeAnchor>
  <cdr:relSizeAnchor xmlns:cdr="http://schemas.openxmlformats.org/drawingml/2006/chartDrawing">
    <cdr:from>
      <cdr:x>0.27546</cdr:x>
      <cdr:y>0.18884</cdr:y>
    </cdr:from>
    <cdr:to>
      <cdr:x>0.37731</cdr:x>
      <cdr:y>0.28594</cdr:y>
    </cdr:to>
    <cdr:sp macro="" textlink="">
      <cdr:nvSpPr>
        <cdr:cNvPr id="4" name="TextBox 3"/>
        <cdr:cNvSpPr txBox="1"/>
      </cdr:nvSpPr>
      <cdr:spPr>
        <a:xfrm xmlns:a="http://schemas.openxmlformats.org/drawingml/2006/main">
          <a:off x="2266957" y="920941"/>
          <a:ext cx="838185" cy="4735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solidFill>
            </a:rPr>
            <a:t>HSIP</a:t>
          </a:r>
          <a:endParaRPr lang="en-US" sz="1400" dirty="0">
            <a:solidFill>
              <a:schemeClr val="tx1"/>
            </a:solidFill>
          </a:endParaRPr>
        </a:p>
      </cdr:txBody>
    </cdr:sp>
  </cdr:relSizeAnchor>
  <cdr:relSizeAnchor xmlns:cdr="http://schemas.openxmlformats.org/drawingml/2006/chartDrawing">
    <cdr:from>
      <cdr:x>0.41905</cdr:x>
      <cdr:y>0.0586</cdr:y>
    </cdr:from>
    <cdr:to>
      <cdr:x>0.53016</cdr:x>
      <cdr:y>0.13952</cdr:y>
    </cdr:to>
    <cdr:sp macro="" textlink="">
      <cdr:nvSpPr>
        <cdr:cNvPr id="5" name="TextBox 4"/>
        <cdr:cNvSpPr txBox="1"/>
      </cdr:nvSpPr>
      <cdr:spPr>
        <a:xfrm xmlns:a="http://schemas.openxmlformats.org/drawingml/2006/main">
          <a:off x="3448605" y="285769"/>
          <a:ext cx="914391" cy="3946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solidFill>
            </a:rPr>
            <a:t>Freight</a:t>
          </a:r>
          <a:endParaRPr lang="en-US" sz="1400" dirty="0">
            <a:solidFill>
              <a:schemeClr val="tx1"/>
            </a:solidFill>
          </a:endParaRPr>
        </a:p>
      </cdr:txBody>
    </cdr:sp>
  </cdr:relSizeAnchor>
  <cdr:relSizeAnchor xmlns:cdr="http://schemas.openxmlformats.org/drawingml/2006/chartDrawing">
    <cdr:from>
      <cdr:x>0.16204</cdr:x>
      <cdr:y>0.91908</cdr:y>
    </cdr:from>
    <cdr:to>
      <cdr:x>0.34259</cdr:x>
      <cdr:y>1</cdr:y>
    </cdr:to>
    <cdr:sp macro="" textlink="">
      <cdr:nvSpPr>
        <cdr:cNvPr id="6" name="TextBox 5"/>
        <cdr:cNvSpPr txBox="1"/>
      </cdr:nvSpPr>
      <cdr:spPr>
        <a:xfrm xmlns:a="http://schemas.openxmlformats.org/drawingml/2006/main">
          <a:off x="1333545" y="4482169"/>
          <a:ext cx="1485855" cy="3946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solidFill>
            </a:rPr>
            <a:t>Metro Planning</a:t>
          </a:r>
          <a:endParaRPr lang="en-US" sz="1400" dirty="0">
            <a:solidFill>
              <a:schemeClr val="tx1"/>
            </a:solidFill>
          </a:endParaRPr>
        </a:p>
      </cdr:txBody>
    </cdr:sp>
  </cdr:relSizeAnchor>
  <cdr:relSizeAnchor xmlns:cdr="http://schemas.openxmlformats.org/drawingml/2006/chartDrawing">
    <cdr:from>
      <cdr:x>0.75926</cdr:x>
      <cdr:y>0.85103</cdr:y>
    </cdr:from>
    <cdr:to>
      <cdr:x>0.96296</cdr:x>
      <cdr:y>0.96041</cdr:y>
    </cdr:to>
    <cdr:sp macro="" textlink="">
      <cdr:nvSpPr>
        <cdr:cNvPr id="7" name="TextBox 6"/>
        <cdr:cNvSpPr txBox="1"/>
      </cdr:nvSpPr>
      <cdr:spPr>
        <a:xfrm xmlns:a="http://schemas.openxmlformats.org/drawingml/2006/main">
          <a:off x="6248400" y="4150287"/>
          <a:ext cx="1676370" cy="533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$256.2  billion over 6 years</a:t>
          </a:r>
          <a:endParaRPr lang="en-US" sz="1400" b="1" dirty="0"/>
        </a:p>
      </cdr:txBody>
    </cdr:sp>
  </cdr:relSizeAnchor>
  <cdr:relSizeAnchor xmlns:cdr="http://schemas.openxmlformats.org/drawingml/2006/chartDrawing">
    <cdr:from>
      <cdr:x>0</cdr:x>
      <cdr:y>0.18884</cdr:y>
    </cdr:from>
    <cdr:to>
      <cdr:x>0.1713</cdr:x>
      <cdr:y>0.29688</cdr:y>
    </cdr:to>
    <cdr:sp macro="" textlink="">
      <cdr:nvSpPr>
        <cdr:cNvPr id="8" name="TextBox 7"/>
        <cdr:cNvSpPr txBox="1"/>
      </cdr:nvSpPr>
      <cdr:spPr>
        <a:xfrm xmlns:a="http://schemas.openxmlformats.org/drawingml/2006/main">
          <a:off x="0" y="920941"/>
          <a:ext cx="1409700" cy="5268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Transportation </a:t>
          </a:r>
        </a:p>
        <a:p xmlns:a="http://schemas.openxmlformats.org/drawingml/2006/main">
          <a:r>
            <a:rPr lang="en-US" sz="1400" dirty="0" smtClean="0"/>
            <a:t>Alternatives</a:t>
          </a:r>
        </a:p>
        <a:p xmlns:a="http://schemas.openxmlformats.org/drawingml/2006/main">
          <a:endParaRPr lang="en-US" sz="1100" dirty="0"/>
        </a:p>
      </cdr:txBody>
    </cdr:sp>
  </cdr:relSizeAnchor>
  <cdr:relSizeAnchor xmlns:cdr="http://schemas.openxmlformats.org/drawingml/2006/chartDrawing">
    <cdr:from>
      <cdr:x>0.15741</cdr:x>
      <cdr:y>0.23438</cdr:y>
    </cdr:from>
    <cdr:to>
      <cdr:x>0.25679</cdr:x>
      <cdr:y>0.26563</cdr:y>
    </cdr:to>
    <cdr:cxnSp macro="">
      <cdr:nvCxnSpPr>
        <cdr:cNvPr id="12" name="Straight Arrow Connector 11"/>
        <cdr:cNvCxnSpPr/>
      </cdr:nvCxnSpPr>
      <cdr:spPr>
        <a:xfrm xmlns:a="http://schemas.openxmlformats.org/drawingml/2006/main">
          <a:off x="1295400" y="1143000"/>
          <a:ext cx="817855" cy="1524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7380D98-9666-4FA0-9978-6B4AB8CB921A}" type="datetimeFigureOut">
              <a:rPr lang="en-US" smtClean="0"/>
              <a:t>9/8/2015</a:t>
            </a:fld>
            <a:endParaRPr lang="en-US" dirty="0"/>
          </a:p>
        </p:txBody>
      </p:sp>
      <p:sp>
        <p:nvSpPr>
          <p:cNvPr id="4" name="Footer Placeholder 3"/>
          <p:cNvSpPr>
            <a:spLocks noGrp="1"/>
          </p:cNvSpPr>
          <p:nvPr>
            <p:ph type="ftr" sz="quarter" idx="2"/>
          </p:nvPr>
        </p:nvSpPr>
        <p:spPr>
          <a:xfrm>
            <a:off x="3"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C34F279-C26B-4B93-86FE-74525D30BCA6}" type="slidenum">
              <a:rPr lang="en-US" smtClean="0"/>
              <a:t>‹#›</a:t>
            </a:fld>
            <a:endParaRPr lang="en-US" dirty="0"/>
          </a:p>
        </p:txBody>
      </p:sp>
    </p:spTree>
    <p:extLst>
      <p:ext uri="{BB962C8B-B14F-4D97-AF65-F5344CB8AC3E}">
        <p14:creationId xmlns:p14="http://schemas.microsoft.com/office/powerpoint/2010/main" val="4069655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41" y="0"/>
            <a:ext cx="3037840" cy="464820"/>
          </a:xfrm>
          <a:prstGeom prst="rect">
            <a:avLst/>
          </a:prstGeom>
        </p:spPr>
        <p:txBody>
          <a:bodyPr vert="horz" lIns="93177" tIns="46589" rIns="93177" bIns="46589" rtlCol="0"/>
          <a:lstStyle>
            <a:lvl1pPr algn="r">
              <a:defRPr sz="1200"/>
            </a:lvl1pPr>
          </a:lstStyle>
          <a:p>
            <a:fld id="{65D37C9A-AC09-4D4C-ADC4-33512571B428}" type="datetimeFigureOut">
              <a:rPr lang="en-US" smtClean="0"/>
              <a:t>9/8/2015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77" tIns="46589" rIns="93177" bIns="46589" rtlCol="0" anchor="b"/>
          <a:lstStyle>
            <a:lvl1pPr algn="r">
              <a:defRPr sz="1200"/>
            </a:lvl1pPr>
          </a:lstStyle>
          <a:p>
            <a:fld id="{8F9A2E21-BEA8-402B-9EB5-CD9903901A53}" type="slidenum">
              <a:rPr lang="en-US" smtClean="0"/>
              <a:t>‹#›</a:t>
            </a:fld>
            <a:endParaRPr lang="en-US" dirty="0"/>
          </a:p>
        </p:txBody>
      </p:sp>
    </p:spTree>
    <p:extLst>
      <p:ext uri="{BB962C8B-B14F-4D97-AF65-F5344CB8AC3E}">
        <p14:creationId xmlns:p14="http://schemas.microsoft.com/office/powerpoint/2010/main" val="1017298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Reflects H.R. 22, as passed the Senate</a:t>
            </a:r>
            <a:r>
              <a:rPr lang="en-US" baseline="0" dirty="0" smtClean="0"/>
              <a:t> on July 30, 2015</a:t>
            </a:r>
            <a:endParaRPr lang="en-US" dirty="0" smtClean="0"/>
          </a:p>
          <a:p>
            <a:endParaRPr lang="en-US" dirty="0" smtClean="0"/>
          </a:p>
          <a:p>
            <a:r>
              <a:rPr lang="en-US" dirty="0" smtClean="0"/>
              <a:t>Senate took up consideration of the DRIVE Act.  The</a:t>
            </a:r>
            <a:r>
              <a:rPr lang="en-US" baseline="0" dirty="0" smtClean="0"/>
              <a:t> Act consisted of—</a:t>
            </a:r>
          </a:p>
          <a:p>
            <a:pPr marL="171450" indent="-171450">
              <a:buFont typeface="Arial" panose="020B0604020202020204" pitchFamily="34" charset="0"/>
              <a:buChar char="•"/>
            </a:pPr>
            <a:r>
              <a:rPr lang="en-US" baseline="0" dirty="0" smtClean="0"/>
              <a:t>The provisions of the </a:t>
            </a:r>
            <a:r>
              <a:rPr lang="en-US" dirty="0" smtClean="0"/>
              <a:t>Senate Environment and Public Works Committee’s bill of the same name (with</a:t>
            </a:r>
            <a:r>
              <a:rPr lang="en-US" baseline="0" dirty="0" smtClean="0"/>
              <a:t> a few changes) – related to the highway program</a:t>
            </a:r>
          </a:p>
          <a:p>
            <a:pPr marL="171450" indent="-171450">
              <a:buFont typeface="Arial" panose="020B0604020202020204" pitchFamily="34" charset="0"/>
              <a:buChar char="•"/>
            </a:pPr>
            <a:r>
              <a:rPr lang="en-US" baseline="0" dirty="0" smtClean="0"/>
              <a:t>The provisions of the Senate Commerce Committee’s Comprehensive Transportation and consumer Protection Act – related to FMCSA, NHTSA, FRA, and other programs (also with changes)</a:t>
            </a:r>
          </a:p>
          <a:p>
            <a:pPr marL="171450" indent="-171450">
              <a:buFont typeface="Arial" panose="020B0604020202020204" pitchFamily="34" charset="0"/>
              <a:buChar char="•"/>
            </a:pPr>
            <a:r>
              <a:rPr lang="en-US" baseline="0" dirty="0" smtClean="0"/>
              <a:t>Provisions related to the programs of FTA,</a:t>
            </a:r>
          </a:p>
          <a:p>
            <a:pPr marL="171450" indent="-171450">
              <a:buFont typeface="Arial" panose="020B0604020202020204" pitchFamily="34" charset="0"/>
              <a:buChar char="•"/>
            </a:pPr>
            <a:r>
              <a:rPr lang="en-US" baseline="0" dirty="0" smtClean="0"/>
              <a:t>A revenue title </a:t>
            </a:r>
          </a:p>
          <a:p>
            <a:pPr marL="628650" lvl="1" indent="-171450">
              <a:buFont typeface="Arial" panose="020B0604020202020204" pitchFamily="34" charset="0"/>
              <a:buChar char="•"/>
            </a:pPr>
            <a:r>
              <a:rPr lang="en-US" baseline="0" dirty="0" smtClean="0"/>
              <a:t>extending the taxes that support the Highway Trust Fund at their current rates through FY 2023.</a:t>
            </a:r>
          </a:p>
          <a:p>
            <a:pPr marL="628650" lvl="1" indent="-171450">
              <a:buFont typeface="Arial" panose="020B0604020202020204" pitchFamily="34" charset="0"/>
              <a:buChar char="•"/>
            </a:pPr>
            <a:r>
              <a:rPr lang="en-US" baseline="0" dirty="0" smtClean="0"/>
              <a:t>extending Highway Trust Fund expenditure authority through FY 2021</a:t>
            </a:r>
          </a:p>
          <a:p>
            <a:pPr marL="628650" lvl="1" indent="-171450">
              <a:buFont typeface="Arial" panose="020B0604020202020204" pitchFamily="34" charset="0"/>
              <a:buChar char="•"/>
            </a:pPr>
            <a:r>
              <a:rPr lang="en-US" baseline="0" dirty="0" smtClean="0"/>
              <a:t>providing budgetary offsets to cover the costs of the program in excess of the budget baseline for the first three years of the bill.  The expectation is that the Congress will address the out-year funding at a later date.  There is a budgetary provision to ensure that the Trust Fund does not experience a shortfall in the later years of the bill (more later)</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This presentation will focus on the provisions that relate to FHWA.</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a:t>
            </a:fld>
            <a:endParaRPr lang="en-US" dirty="0"/>
          </a:p>
        </p:txBody>
      </p:sp>
    </p:spTree>
    <p:extLst>
      <p:ext uri="{BB962C8B-B14F-4D97-AF65-F5344CB8AC3E}">
        <p14:creationId xmlns:p14="http://schemas.microsoft.com/office/powerpoint/2010/main" val="3390972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81000"/>
            <a:ext cx="4648200" cy="3486150"/>
          </a:xfrm>
        </p:spPr>
      </p:sp>
      <p:sp>
        <p:nvSpPr>
          <p:cNvPr id="3" name="Notes Placeholder 2"/>
          <p:cNvSpPr>
            <a:spLocks noGrp="1"/>
          </p:cNvSpPr>
          <p:nvPr>
            <p:ph type="body" idx="1"/>
          </p:nvPr>
        </p:nvSpPr>
        <p:spPr>
          <a:xfrm>
            <a:off x="762000" y="4114800"/>
            <a:ext cx="5791200" cy="4953000"/>
          </a:xfrm>
        </p:spPr>
        <p:txBody>
          <a:bodyPr/>
          <a:lstStyle/>
          <a:p>
            <a:r>
              <a:rPr lang="en-US" dirty="0" smtClean="0"/>
              <a:t>Requires </a:t>
            </a:r>
            <a:r>
              <a:rPr lang="en-US" dirty="0"/>
              <a:t>States to have a freight advisory committee and State freight plan.</a:t>
            </a:r>
          </a:p>
          <a:p>
            <a:endParaRPr lang="en-US" dirty="0"/>
          </a:p>
          <a:p>
            <a:r>
              <a:rPr lang="en-US" dirty="0" smtClean="0"/>
              <a:t>Requires </a:t>
            </a:r>
            <a:r>
              <a:rPr lang="en-US" dirty="0"/>
              <a:t>redesignation of the freight network.  New provisions , including urban freight corridors, but it will still be a challenge</a:t>
            </a:r>
            <a:r>
              <a:rPr lang="en-US" dirty="0" smtClean="0"/>
              <a:t>.  §43001</a:t>
            </a:r>
            <a:endParaRPr lang="en-US" dirty="0"/>
          </a:p>
          <a:p>
            <a:endParaRPr lang="en-US" dirty="0"/>
          </a:p>
          <a:p>
            <a:r>
              <a:rPr lang="en-US" dirty="0" smtClean="0"/>
              <a:t>Primary Highway Freight System</a:t>
            </a:r>
          </a:p>
          <a:p>
            <a:pPr marL="171450" indent="-171450">
              <a:buFont typeface="Arial" panose="020B0604020202020204" pitchFamily="34" charset="0"/>
              <a:buChar char="•"/>
            </a:pPr>
            <a:r>
              <a:rPr lang="en-US" dirty="0" smtClean="0"/>
              <a:t>Redesignate </a:t>
            </a:r>
            <a:r>
              <a:rPr lang="en-US" dirty="0"/>
              <a:t>PHFS 1 year after enactment and every 5 years </a:t>
            </a:r>
            <a:r>
              <a:rPr lang="en-US" dirty="0" smtClean="0"/>
              <a:t>thereafter </a:t>
            </a:r>
            <a:r>
              <a:rPr lang="en-US" dirty="0"/>
              <a:t>without regard to connectivity of PHFS</a:t>
            </a:r>
          </a:p>
          <a:p>
            <a:pPr marL="171450" indent="-171450">
              <a:buFont typeface="Arial" panose="020B0604020202020204" pitchFamily="34" charset="0"/>
              <a:buChar char="•"/>
            </a:pPr>
            <a:r>
              <a:rPr lang="en-US" dirty="0"/>
              <a:t>Initial cap of 30,000 centerline miles; may increase by up to 5% with each designation</a:t>
            </a:r>
            <a:r>
              <a:rPr lang="en-US" dirty="0" smtClean="0"/>
              <a:t>.</a:t>
            </a:r>
          </a:p>
          <a:p>
            <a:pPr marL="171450" indent="-171450">
              <a:buFont typeface="Arial" panose="020B0604020202020204" pitchFamily="34" charset="0"/>
              <a:buChar char="•"/>
            </a:pPr>
            <a:r>
              <a:rPr lang="en-US" dirty="0" smtClean="0"/>
              <a:t>Use measurable data to assess the significance of goods movement—point of origin, destination, linking components of the U.S. global and domestic supply chains</a:t>
            </a:r>
          </a:p>
          <a:p>
            <a:pPr marL="171450" indent="-171450">
              <a:buFont typeface="Arial" panose="020B0604020202020204" pitchFamily="34" charset="0"/>
              <a:buChar char="•"/>
            </a:pPr>
            <a:r>
              <a:rPr lang="en-US" dirty="0" smtClean="0"/>
              <a:t>Include all NHS freight intermodal connectors</a:t>
            </a:r>
            <a:endParaRPr lang="en-US" dirty="0"/>
          </a:p>
          <a:p>
            <a:pPr marL="171450" indent="-171450">
              <a:buFont typeface="Arial" panose="020B0604020202020204" pitchFamily="34" charset="0"/>
              <a:buChar char="•"/>
            </a:pPr>
            <a:r>
              <a:rPr lang="en-US" dirty="0" smtClean="0"/>
              <a:t>A year after redesignation, State </a:t>
            </a:r>
            <a:r>
              <a:rPr lang="en-US" dirty="0"/>
              <a:t>(with advice from its freight advisory committee) may increase PHFS miles in State by up to 10% to close gaps in PHFS, establish critical connections or designate critical emerging freight routes.</a:t>
            </a:r>
          </a:p>
          <a:p>
            <a:endParaRPr lang="en-US" dirty="0" smtClean="0"/>
          </a:p>
          <a:p>
            <a:pPr marL="171450" indent="-171450">
              <a:buFont typeface="Arial" panose="020B0604020202020204" pitchFamily="34" charset="0"/>
              <a:buChar char="•"/>
            </a:pPr>
            <a:r>
              <a:rPr lang="en-US" dirty="0" smtClean="0"/>
              <a:t>Also</a:t>
            </a:r>
            <a:r>
              <a:rPr lang="en-US" dirty="0"/>
              <a:t>, State may designate critical rural freight </a:t>
            </a:r>
            <a:r>
              <a:rPr lang="en-US" dirty="0" smtClean="0"/>
              <a:t>corridors—based on truck traffic , access to energy exploration, grain elevator, agricultural , mining, forestry or intermodal facility</a:t>
            </a: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For </a:t>
            </a:r>
            <a:r>
              <a:rPr lang="en-US" dirty="0"/>
              <a:t>urbanized areas with population of 500,000 or more, MPO may designate critical urban freight corridors in consultation with State; for smaller urbanized areas, State may designate in consultation with MPO</a:t>
            </a:r>
            <a:r>
              <a:rPr lang="en-US" dirty="0" smtClean="0"/>
              <a:t>.  Must connect an intermodal facility to the PHFS or the Interstate, be located </a:t>
            </a:r>
            <a:r>
              <a:rPr lang="en-US" dirty="0"/>
              <a:t> </a:t>
            </a:r>
            <a:r>
              <a:rPr lang="en-US" dirty="0" smtClean="0"/>
              <a:t>within a corridor of a PHFS route and provide an alternative option important to goods movement.</a:t>
            </a:r>
            <a:endParaRPr lang="en-US" dirty="0"/>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10</a:t>
            </a:fld>
            <a:endParaRPr lang="en-US" dirty="0"/>
          </a:p>
        </p:txBody>
      </p:sp>
    </p:spTree>
    <p:extLst>
      <p:ext uri="{BB962C8B-B14F-4D97-AF65-F5344CB8AC3E}">
        <p14:creationId xmlns:p14="http://schemas.microsoft.com/office/powerpoint/2010/main" val="2757262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423410"/>
          </a:xfrm>
        </p:spPr>
        <p:txBody>
          <a:bodyPr/>
          <a:lstStyle/>
          <a:p>
            <a:r>
              <a:rPr lang="en-US" dirty="0" smtClean="0"/>
              <a:t>The AMP Program replaces the Projects of National and Regional Significance Program.  Under MAP-21, the PNRS required annual appropriations and was never funded. §44001-44002</a:t>
            </a:r>
          </a:p>
          <a:p>
            <a:endParaRPr lang="en-US" dirty="0"/>
          </a:p>
          <a:p>
            <a:r>
              <a:rPr lang="en-US" dirty="0" smtClean="0"/>
              <a:t>The AMP is funded with contract authority from the Highway Trust Fund and would be a reliable funding source.</a:t>
            </a:r>
          </a:p>
          <a:p>
            <a:endParaRPr lang="en-US" dirty="0"/>
          </a:p>
          <a:p>
            <a:r>
              <a:rPr lang="en-US" dirty="0" smtClean="0"/>
              <a:t>Given </a:t>
            </a:r>
            <a:r>
              <a:rPr lang="en-US" dirty="0"/>
              <a:t>the funding level and the minimum grant amount, only about </a:t>
            </a:r>
            <a:r>
              <a:rPr lang="en-US" dirty="0" smtClean="0"/>
              <a:t>6-8 </a:t>
            </a:r>
            <a:r>
              <a:rPr lang="en-US" dirty="0"/>
              <a:t>projects </a:t>
            </a:r>
            <a:r>
              <a:rPr lang="en-US" dirty="0" smtClean="0"/>
              <a:t>per year would </a:t>
            </a:r>
            <a:r>
              <a:rPr lang="en-US" dirty="0"/>
              <a:t>be funded</a:t>
            </a:r>
            <a:r>
              <a:rPr lang="en-US" dirty="0" smtClean="0"/>
              <a:t>.</a:t>
            </a:r>
          </a:p>
          <a:p>
            <a:endParaRPr lang="en-US" dirty="0" smtClean="0"/>
          </a:p>
          <a:p>
            <a:r>
              <a:rPr lang="en-US" dirty="0" smtClean="0"/>
              <a:t>Eligible projects are capital projects</a:t>
            </a:r>
            <a:r>
              <a:rPr lang="en-US" baseline="0" dirty="0" smtClean="0"/>
              <a:t> </a:t>
            </a:r>
            <a:r>
              <a:rPr lang="en-US" dirty="0" smtClean="0"/>
              <a:t>eligible for financial assistance under title 23 and chapter 53 of title 49.  Note that the use of the term “financial assistance” pulls in the </a:t>
            </a:r>
            <a:r>
              <a:rPr lang="en-US" baseline="0" dirty="0" smtClean="0"/>
              <a:t>TIFIA eligibilities. </a:t>
            </a:r>
            <a:endParaRPr lang="en-US" dirty="0"/>
          </a:p>
          <a:p>
            <a:endParaRPr lang="en-US" dirty="0"/>
          </a:p>
          <a:p>
            <a:r>
              <a:rPr lang="en-US" dirty="0" smtClean="0"/>
              <a:t>Applicants submit applications to FHWA describing recent system performance data and estimate system improvements that would result  after 5, 10, and 20 years if grant received.</a:t>
            </a:r>
          </a:p>
          <a:p>
            <a:endParaRPr lang="en-US" dirty="0" smtClean="0"/>
          </a:p>
          <a:p>
            <a:r>
              <a:rPr lang="en-US" dirty="0" smtClean="0"/>
              <a:t>Originally designed by the Senate EPW Committee to have Congress make the project selections, the program ended up with project selection assigned to the Federal Highway Administrator.</a:t>
            </a:r>
            <a:r>
              <a:rPr lang="en-US" baseline="0" dirty="0" smtClean="0"/>
              <a:t>  Normally, any authority assigned to DOT is directed to the Secretary who can delegate as he/she desires.  </a:t>
            </a: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11</a:t>
            </a:fld>
            <a:endParaRPr lang="en-US" dirty="0"/>
          </a:p>
        </p:txBody>
      </p:sp>
    </p:spTree>
    <p:extLst>
      <p:ext uri="{BB962C8B-B14F-4D97-AF65-F5344CB8AC3E}">
        <p14:creationId xmlns:p14="http://schemas.microsoft.com/office/powerpoint/2010/main" val="1714650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Designed </a:t>
            </a:r>
            <a:r>
              <a:rPr lang="en-US" dirty="0"/>
              <a:t>to attract private sector financing to public infrastructure projects.  The Regional Infrastructure </a:t>
            </a:r>
            <a:r>
              <a:rPr lang="en-US" dirty="0" smtClean="0"/>
              <a:t>Accelerators  would </a:t>
            </a:r>
            <a:r>
              <a:rPr lang="en-US" dirty="0"/>
              <a:t>connect finance and infrastructure professionals with local and state governments to provide them with the technical expertise and pre-development capital needed to attract private investment. </a:t>
            </a:r>
            <a:r>
              <a:rPr lang="en-US" dirty="0" smtClean="0"/>
              <a:t> §11209</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12</a:t>
            </a:fld>
            <a:endParaRPr lang="en-US" dirty="0"/>
          </a:p>
        </p:txBody>
      </p:sp>
    </p:spTree>
    <p:extLst>
      <p:ext uri="{BB962C8B-B14F-4D97-AF65-F5344CB8AC3E}">
        <p14:creationId xmlns:p14="http://schemas.microsoft.com/office/powerpoint/2010/main" val="612850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13</a:t>
            </a:fld>
            <a:endParaRPr lang="en-US" dirty="0"/>
          </a:p>
        </p:txBody>
      </p:sp>
    </p:spTree>
    <p:extLst>
      <p:ext uri="{BB962C8B-B14F-4D97-AF65-F5344CB8AC3E}">
        <p14:creationId xmlns:p14="http://schemas.microsoft.com/office/powerpoint/2010/main" val="3236132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Recognizes the success of the Every Day Counts initiative and requires that EDC’s collaborative approach to innovation be continued.  §12201</a:t>
            </a: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14</a:t>
            </a:fld>
            <a:endParaRPr lang="en-US" dirty="0"/>
          </a:p>
        </p:txBody>
      </p:sp>
    </p:spTree>
    <p:extLst>
      <p:ext uri="{BB962C8B-B14F-4D97-AF65-F5344CB8AC3E}">
        <p14:creationId xmlns:p14="http://schemas.microsoft.com/office/powerpoint/2010/main" val="3588461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8388" y="304800"/>
            <a:ext cx="4649787" cy="3486150"/>
          </a:xfrm>
        </p:spPr>
      </p:sp>
      <p:sp>
        <p:nvSpPr>
          <p:cNvPr id="3" name="Notes Placeholder 2"/>
          <p:cNvSpPr>
            <a:spLocks noGrp="1"/>
          </p:cNvSpPr>
          <p:nvPr>
            <p:ph type="body" idx="1"/>
          </p:nvPr>
        </p:nvSpPr>
        <p:spPr>
          <a:xfrm>
            <a:off x="685800" y="3962400"/>
            <a:ext cx="6172200" cy="5105400"/>
          </a:xfrm>
        </p:spPr>
        <p:txBody>
          <a:bodyPr/>
          <a:lstStyle/>
          <a:p>
            <a:r>
              <a:rPr lang="en-US" b="1" dirty="0"/>
              <a:t>Interstate  System Reconstruction &amp; Rehabilitation Pilot Program </a:t>
            </a:r>
            <a:r>
              <a:rPr lang="en-US" dirty="0"/>
              <a:t>– </a:t>
            </a:r>
            <a:endParaRPr lang="en-US" dirty="0" smtClean="0"/>
          </a:p>
          <a:p>
            <a:pPr marL="171450" indent="-171450">
              <a:buFont typeface="Arial" panose="020B0604020202020204" pitchFamily="34" charset="0"/>
              <a:buChar char="•"/>
            </a:pPr>
            <a:r>
              <a:rPr lang="en-US" dirty="0" smtClean="0"/>
              <a:t>Streamlines </a:t>
            </a:r>
            <a:r>
              <a:rPr lang="en-US" dirty="0"/>
              <a:t>application and approval process.  §</a:t>
            </a:r>
            <a:r>
              <a:rPr lang="en-US" dirty="0" smtClean="0"/>
              <a:t>11019</a:t>
            </a:r>
            <a:endParaRPr lang="en-US" dirty="0"/>
          </a:p>
          <a:p>
            <a:pPr marL="171450" lvl="0" indent="-171450">
              <a:buFont typeface="Arial" panose="020B0604020202020204" pitchFamily="34" charset="0"/>
              <a:buChar char="•"/>
            </a:pPr>
            <a:r>
              <a:rPr lang="en-US" dirty="0"/>
              <a:t>Adds to the required elements in an application to the program, including a copy of the project’s NEPA approval document.</a:t>
            </a:r>
          </a:p>
          <a:p>
            <a:pPr marL="171450" lvl="0" indent="-171450">
              <a:buFont typeface="Arial" panose="020B0604020202020204" pitchFamily="34" charset="0"/>
              <a:buChar char="•"/>
            </a:pPr>
            <a:r>
              <a:rPr lang="en-US" dirty="0"/>
              <a:t>Reduces </a:t>
            </a:r>
            <a:r>
              <a:rPr lang="en-US" dirty="0" smtClean="0"/>
              <a:t>US DOT's </a:t>
            </a:r>
            <a:r>
              <a:rPr lang="en-US" dirty="0"/>
              <a:t>role – projects deemed approved when USDOT notifies state that application is complete (no more selection criteria).</a:t>
            </a:r>
          </a:p>
          <a:p>
            <a:pPr marL="171450" lvl="0" indent="-171450">
              <a:buFont typeface="Arial" panose="020B0604020202020204" pitchFamily="34" charset="0"/>
              <a:buChar char="•"/>
            </a:pPr>
            <a:r>
              <a:rPr lang="en-US" dirty="0"/>
              <a:t>States must solicit a contract within 1 year of application approval and execute a contract within 2 years of approval, or program approval may be canceled.</a:t>
            </a:r>
          </a:p>
          <a:p>
            <a:endParaRPr lang="en-US" b="1" dirty="0" smtClean="0"/>
          </a:p>
          <a:p>
            <a:r>
              <a:rPr lang="en-US" b="1" dirty="0" smtClean="0"/>
              <a:t>HOV </a:t>
            </a:r>
            <a:r>
              <a:rPr lang="en-US" b="1" dirty="0"/>
              <a:t>– Changes timeline for addressing HOV facilities with degraded performance   </a:t>
            </a:r>
            <a:r>
              <a:rPr lang="en-US" b="1" dirty="0" smtClean="0"/>
              <a:t>§11018</a:t>
            </a:r>
            <a:endParaRPr lang="en-US" dirty="0"/>
          </a:p>
          <a:p>
            <a:pPr marL="171450" indent="-171450">
              <a:buFont typeface="Arial" panose="020B0604020202020204" pitchFamily="34" charset="0"/>
              <a:buChar char="•"/>
            </a:pPr>
            <a:r>
              <a:rPr lang="en-US" dirty="0"/>
              <a:t>180 days to submit a plan of action to reach compliance (rather than reaching compliance within 180 days, as in current law); 60 days for USDOT to approve action plan </a:t>
            </a:r>
          </a:p>
          <a:p>
            <a:pPr marL="171450" indent="-171450">
              <a:buFont typeface="Arial" panose="020B0604020202020204" pitchFamily="34" charset="0"/>
              <a:buChar char="•"/>
            </a:pPr>
            <a:r>
              <a:rPr lang="en-US" dirty="0"/>
              <a:t>Biannual updates on progress toward reaching </a:t>
            </a:r>
            <a:r>
              <a:rPr lang="en-US" dirty="0" smtClean="0"/>
              <a:t>compliance.</a:t>
            </a:r>
            <a:endParaRPr lang="en-US" dirty="0"/>
          </a:p>
          <a:p>
            <a:pPr marL="171450" indent="-171450">
              <a:buFont typeface="Arial" panose="020B0604020202020204" pitchFamily="34" charset="0"/>
              <a:buChar char="•"/>
            </a:pPr>
            <a:r>
              <a:rPr lang="en-US" dirty="0"/>
              <a:t>DOT to apply penalties under 23 </a:t>
            </a:r>
            <a:r>
              <a:rPr lang="en-US" dirty="0" smtClean="0"/>
              <a:t>CFR </a:t>
            </a:r>
            <a:r>
              <a:rPr lang="en-US" dirty="0"/>
              <a:t>1.36 if no action plan is submitted within 180 day window, or if state is not making significant progress by 1 year after action plan is </a:t>
            </a:r>
            <a:r>
              <a:rPr lang="en-US" dirty="0" smtClean="0"/>
              <a:t>approved.</a:t>
            </a:r>
            <a:endParaRPr lang="en-US" dirty="0"/>
          </a:p>
          <a:p>
            <a:endParaRPr lang="en-US" b="1" dirty="0" smtClean="0"/>
          </a:p>
          <a:p>
            <a:r>
              <a:rPr lang="en-US" b="1" dirty="0" smtClean="0"/>
              <a:t>Private </a:t>
            </a:r>
            <a:r>
              <a:rPr lang="en-US" b="1" dirty="0"/>
              <a:t>motorcoaches </a:t>
            </a:r>
            <a:r>
              <a:rPr lang="en-US" dirty="0"/>
              <a:t>that serve the public to be provided the same access and under the same terms) to toll facilities as public transportation buses. </a:t>
            </a:r>
            <a:r>
              <a:rPr lang="en-US" dirty="0" smtClean="0"/>
              <a:t>§§11017-11018 </a:t>
            </a:r>
            <a:r>
              <a:rPr lang="en-US" dirty="0"/>
              <a:t>[note that private intercity buses also pop up in </a:t>
            </a:r>
            <a:r>
              <a:rPr lang="en-US" dirty="0" smtClean="0"/>
              <a:t>planning amendments in §§11005 </a:t>
            </a:r>
            <a:r>
              <a:rPr lang="en-US" dirty="0"/>
              <a:t>and </a:t>
            </a:r>
            <a:r>
              <a:rPr lang="en-US" dirty="0" smtClean="0"/>
              <a:t>11006</a:t>
            </a:r>
            <a:r>
              <a:rPr lang="en-US" dirty="0"/>
              <a:t>]</a:t>
            </a:r>
          </a:p>
          <a:p>
            <a:endParaRPr lang="en-US" b="1" dirty="0" smtClean="0"/>
          </a:p>
          <a:p>
            <a:r>
              <a:rPr lang="en-US" b="1" dirty="0" smtClean="0"/>
              <a:t>Toll </a:t>
            </a:r>
            <a:r>
              <a:rPr lang="en-US" b="1" dirty="0"/>
              <a:t>Credits </a:t>
            </a:r>
            <a:r>
              <a:rPr lang="en-US" dirty="0"/>
              <a:t>- pilot allowing up to 10 States with toll credits to sell them to other States to be used in lieu of match . States selling credits must use the proceeds for any purpose eligible under the Surface Transportation </a:t>
            </a:r>
            <a:r>
              <a:rPr lang="en-US" dirty="0" smtClean="0"/>
              <a:t>Program.  </a:t>
            </a:r>
            <a:r>
              <a:rPr lang="en-US" dirty="0"/>
              <a:t>§</a:t>
            </a:r>
            <a:r>
              <a:rPr lang="en-US" dirty="0" smtClean="0"/>
              <a:t>11208</a:t>
            </a:r>
            <a:endParaRPr lang="en-US" dirty="0"/>
          </a:p>
          <a:p>
            <a:endParaRPr lang="en-US" dirty="0"/>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15</a:t>
            </a:fld>
            <a:endParaRPr lang="en-US" dirty="0"/>
          </a:p>
        </p:txBody>
      </p:sp>
    </p:spTree>
    <p:extLst>
      <p:ext uri="{BB962C8B-B14F-4D97-AF65-F5344CB8AC3E}">
        <p14:creationId xmlns:p14="http://schemas.microsoft.com/office/powerpoint/2010/main" val="3702761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648200" cy="3486150"/>
          </a:xfrm>
        </p:spPr>
      </p:sp>
      <p:sp>
        <p:nvSpPr>
          <p:cNvPr id="3" name="Notes Placeholder 2"/>
          <p:cNvSpPr>
            <a:spLocks noGrp="1"/>
          </p:cNvSpPr>
          <p:nvPr>
            <p:ph type="body" idx="1"/>
          </p:nvPr>
        </p:nvSpPr>
        <p:spPr>
          <a:xfrm>
            <a:off x="701041" y="4415790"/>
            <a:ext cx="5608320" cy="4575810"/>
          </a:xfrm>
        </p:spPr>
        <p:txBody>
          <a:bodyPr/>
          <a:lstStyle/>
          <a:p>
            <a:r>
              <a:rPr lang="en-US" dirty="0" smtClean="0"/>
              <a:t>Bridge bundling-Specific authority to bundle bridge projects into a single project.  This is something that some states were looking for to simplify contracting for batches of small bridges—typically not on Federal-aid highways. §11008</a:t>
            </a:r>
          </a:p>
          <a:p>
            <a:endParaRPr lang="en-US" dirty="0" smtClean="0"/>
          </a:p>
          <a:p>
            <a:r>
              <a:rPr lang="en-US" dirty="0" smtClean="0"/>
              <a:t>Bridge closures – clarifies responsibility for closing or load posting bridges:  federal agencies for federally owned bridges; tribal government for tribal bridges;  state DOT for all others.  (can withhold project approvals for failure to comply). §11021</a:t>
            </a:r>
            <a:endParaRPr lang="en-US" dirty="0"/>
          </a:p>
          <a:p>
            <a:endParaRPr lang="en-US" dirty="0" smtClean="0"/>
          </a:p>
          <a:p>
            <a:r>
              <a:rPr lang="en-US" dirty="0" smtClean="0"/>
              <a:t>NHS modifications – requires a review of the principal arterials added to the NHS by MAP-21.  If any road’s addition to the NHS is not consistent with the needs and priorities of the community or region, remove the road at the State’s request. §11016</a:t>
            </a:r>
          </a:p>
          <a:p>
            <a:endParaRPr lang="en-US" dirty="0" smtClean="0"/>
          </a:p>
          <a:p>
            <a:r>
              <a:rPr lang="en-US" dirty="0"/>
              <a:t>At-risk project pre-agreement authority provision allows a local government to advance a project through the PE stage without an authorization to proceed.  Provision modeled on an FTA provision referred to as a “letter of no prejudice.”  </a:t>
            </a:r>
            <a:r>
              <a:rPr lang="en-US" dirty="0" smtClean="0"/>
              <a:t>§11119</a:t>
            </a:r>
          </a:p>
          <a:p>
            <a:endParaRPr lang="en-US" dirty="0"/>
          </a:p>
          <a:p>
            <a:r>
              <a:rPr lang="en-US" dirty="0" smtClean="0"/>
              <a:t>DOT to designate national corridors along major highways based on the near-and long-term need for charging or refueling infrastructure for passenger and commercial vehicles.  Aspirational goal of having infrastructure in place by 2021.  § 11022</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16</a:t>
            </a:fld>
            <a:endParaRPr lang="en-US" dirty="0"/>
          </a:p>
        </p:txBody>
      </p:sp>
    </p:spTree>
    <p:extLst>
      <p:ext uri="{BB962C8B-B14F-4D97-AF65-F5344CB8AC3E}">
        <p14:creationId xmlns:p14="http://schemas.microsoft.com/office/powerpoint/2010/main" val="2920348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bill extends the highway</a:t>
            </a:r>
            <a:r>
              <a:rPr lang="en-US" baseline="0" dirty="0" smtClean="0"/>
              <a:t> fuel taxes, the truck retail tax and the truck tire tax through FY 2023.  The heavy vehicle use tax is extended through FY 2024. §51102</a:t>
            </a:r>
          </a:p>
          <a:p>
            <a:endParaRPr lang="en-US" baseline="0" dirty="0" smtClean="0"/>
          </a:p>
          <a:p>
            <a:r>
              <a:rPr lang="en-US" baseline="0" dirty="0" smtClean="0"/>
              <a:t>The authority to make expenditures is extended through the authorization period – FYs 2016-2021. §51101</a:t>
            </a:r>
          </a:p>
          <a:p>
            <a:endParaRPr lang="en-US" baseline="0" dirty="0" smtClean="0"/>
          </a:p>
          <a:p>
            <a:r>
              <a:rPr lang="en-US" baseline="0" dirty="0" smtClean="0"/>
              <a:t>To supplement the proceeds of the highway taxes, the bill--</a:t>
            </a:r>
          </a:p>
          <a:p>
            <a:pPr marL="171450" indent="-171450">
              <a:buFont typeface="Arial" panose="020B0604020202020204" pitchFamily="34" charset="0"/>
              <a:buChar char="•"/>
            </a:pPr>
            <a:r>
              <a:rPr lang="en-US" baseline="0" dirty="0" smtClean="0"/>
              <a:t>makes the following transfers from the General Fund §51201</a:t>
            </a:r>
          </a:p>
          <a:p>
            <a:pPr lvl="1"/>
            <a:r>
              <a:rPr lang="en-US" dirty="0" smtClean="0"/>
              <a:t>$34,600 million to the Highway Account</a:t>
            </a:r>
          </a:p>
          <a:p>
            <a:pPr lvl="1"/>
            <a:r>
              <a:rPr lang="en-US" dirty="0" smtClean="0"/>
              <a:t>$11,015 million to the Mass Transit </a:t>
            </a:r>
          </a:p>
          <a:p>
            <a:pPr marL="171450" lvl="0" indent="-171450">
              <a:buFont typeface="Arial" panose="020B0604020202020204" pitchFamily="34" charset="0"/>
              <a:buChar char="•"/>
            </a:pPr>
            <a:r>
              <a:rPr lang="en-US" dirty="0" smtClean="0"/>
              <a:t>Makes 3</a:t>
            </a:r>
            <a:r>
              <a:rPr lang="en-US" baseline="0" dirty="0" smtClean="0"/>
              <a:t> transfers totaling $300 million from the Leaking Underground Storage Tank Trust Fund to the Highway Account. §51203</a:t>
            </a:r>
          </a:p>
          <a:p>
            <a:pPr marL="171450" lvl="0" indent="-171450">
              <a:buFont typeface="Arial" panose="020B0604020202020204" pitchFamily="34" charset="0"/>
              <a:buChar char="•"/>
            </a:pPr>
            <a:r>
              <a:rPr lang="en-US" dirty="0" smtClean="0"/>
              <a:t>Appropriates</a:t>
            </a:r>
            <a:r>
              <a:rPr lang="en-US" baseline="0" dirty="0" smtClean="0"/>
              <a:t> the proceeds of </a:t>
            </a:r>
            <a:r>
              <a:rPr lang="en-US" dirty="0" smtClean="0"/>
              <a:t>certain NHTSA motor vehicle safety penalties to the Highway Account. §51202</a:t>
            </a:r>
          </a:p>
        </p:txBody>
      </p:sp>
      <p:sp>
        <p:nvSpPr>
          <p:cNvPr id="4" name="Slide Number Placeholder 3"/>
          <p:cNvSpPr>
            <a:spLocks noGrp="1"/>
          </p:cNvSpPr>
          <p:nvPr>
            <p:ph type="sldNum" sz="quarter" idx="10"/>
          </p:nvPr>
        </p:nvSpPr>
        <p:spPr/>
        <p:txBody>
          <a:bodyPr/>
          <a:lstStyle/>
          <a:p>
            <a:fld id="{8F9A2E21-BEA8-402B-9EB5-CD9903901A53}" type="slidenum">
              <a:rPr lang="en-US" smtClean="0"/>
              <a:t>17</a:t>
            </a:fld>
            <a:endParaRPr lang="en-US" dirty="0"/>
          </a:p>
        </p:txBody>
      </p:sp>
    </p:spTree>
    <p:extLst>
      <p:ext uri="{BB962C8B-B14F-4D97-AF65-F5344CB8AC3E}">
        <p14:creationId xmlns:p14="http://schemas.microsoft.com/office/powerpoint/2010/main" val="407602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18</a:t>
            </a:fld>
            <a:endParaRPr lang="en-US" dirty="0"/>
          </a:p>
        </p:txBody>
      </p:sp>
    </p:spTree>
    <p:extLst>
      <p:ext uri="{BB962C8B-B14F-4D97-AF65-F5344CB8AC3E}">
        <p14:creationId xmlns:p14="http://schemas.microsoft.com/office/powerpoint/2010/main" val="3834335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key facts about the DRIVE Act:</a:t>
            </a:r>
          </a:p>
          <a:p>
            <a:endParaRPr lang="en-US" dirty="0" smtClean="0"/>
          </a:p>
          <a:p>
            <a:r>
              <a:rPr lang="en-US" dirty="0" smtClean="0"/>
              <a:t>The DRIVE Act is a 6 year proposal covering FYs 2016-2021.  It includes highway, highway safety, public transportation</a:t>
            </a:r>
            <a:r>
              <a:rPr lang="en-US" baseline="0" dirty="0" smtClean="0"/>
              <a:t>, rail and hazardous materials provisions.</a:t>
            </a:r>
            <a:endParaRPr lang="en-US" dirty="0" smtClean="0"/>
          </a:p>
          <a:p>
            <a:endParaRPr lang="en-US" dirty="0"/>
          </a:p>
          <a:p>
            <a:r>
              <a:rPr lang="en-US" dirty="0" smtClean="0"/>
              <a:t>Total highway funding is $278 billion, a 12.1% increase over our FY 2015 highway  funding.</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5 new programs.  The most significant are the National Freight Program , a new formula program, and the Assistance for Major Projects Program,</a:t>
            </a:r>
            <a:r>
              <a:rPr lang="en-US" baseline="0" dirty="0" smtClean="0"/>
              <a:t> </a:t>
            </a:r>
            <a:r>
              <a:rPr lang="en-US" dirty="0" smtClean="0"/>
              <a:t>nationally significant federal lands and tribal projects, rewarding performance, and assistance with financing strategies for regional projects</a:t>
            </a:r>
          </a:p>
          <a:p>
            <a:endParaRPr lang="en-US" dirty="0" smtClean="0"/>
          </a:p>
          <a:p>
            <a:endParaRPr lang="en-US" dirty="0"/>
          </a:p>
          <a:p>
            <a:r>
              <a:rPr lang="en-US" dirty="0" smtClean="0"/>
              <a:t>Accelerating project delivery continues to be a theme with provisions that build on MAP-21, including 5 from the GROW AMERICA Act.</a:t>
            </a:r>
          </a:p>
          <a:p>
            <a:endParaRPr lang="en-US" dirty="0"/>
          </a:p>
          <a:p>
            <a:r>
              <a:rPr lang="en-US" dirty="0" smtClean="0"/>
              <a:t>The bill provides increased funding for FHWA’s administrative expenses.</a:t>
            </a:r>
          </a:p>
          <a:p>
            <a:endParaRPr lang="en-US" dirty="0"/>
          </a:p>
          <a:p>
            <a:r>
              <a:rPr lang="en-US" dirty="0" smtClean="0"/>
              <a:t>Research funding  down slightly, but much better than the terrible cuts in last year’s Senate proposal.</a:t>
            </a: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2</a:t>
            </a:fld>
            <a:endParaRPr lang="en-US" dirty="0"/>
          </a:p>
        </p:txBody>
      </p:sp>
    </p:spTree>
    <p:extLst>
      <p:ext uri="{BB962C8B-B14F-4D97-AF65-F5344CB8AC3E}">
        <p14:creationId xmlns:p14="http://schemas.microsoft.com/office/powerpoint/2010/main" val="297907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messages from the Senate EPW</a:t>
            </a:r>
            <a:r>
              <a:rPr lang="en-US" baseline="0" dirty="0" smtClean="0"/>
              <a:t> Committee’s summary of the bill.</a:t>
            </a: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3</a:t>
            </a:fld>
            <a:endParaRPr lang="en-US" dirty="0"/>
          </a:p>
        </p:txBody>
      </p:sp>
    </p:spTree>
    <p:extLst>
      <p:ext uri="{BB962C8B-B14F-4D97-AF65-F5344CB8AC3E}">
        <p14:creationId xmlns:p14="http://schemas.microsoft.com/office/powerpoint/2010/main" val="1102345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key theme of the GROW AMERICA Act was a significant increase in infrastructure investment.  The DRIVE Act offers increased investment in highways, but not as much as the GROW AMERICA Act.</a:t>
            </a:r>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4</a:t>
            </a:fld>
            <a:endParaRPr lang="en-US" dirty="0"/>
          </a:p>
        </p:txBody>
      </p:sp>
    </p:spTree>
    <p:extLst>
      <p:ext uri="{BB962C8B-B14F-4D97-AF65-F5344CB8AC3E}">
        <p14:creationId xmlns:p14="http://schemas.microsoft.com/office/powerpoint/2010/main" val="261872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81000"/>
            <a:ext cx="4648200" cy="3486150"/>
          </a:xfrm>
        </p:spPr>
      </p:sp>
      <p:sp>
        <p:nvSpPr>
          <p:cNvPr id="3" name="Notes Placeholder 2"/>
          <p:cNvSpPr>
            <a:spLocks noGrp="1"/>
          </p:cNvSpPr>
          <p:nvPr>
            <p:ph type="body" idx="1"/>
          </p:nvPr>
        </p:nvSpPr>
        <p:spPr>
          <a:xfrm>
            <a:off x="228600" y="4038600"/>
            <a:ext cx="6629400" cy="5029200"/>
          </a:xfrm>
        </p:spPr>
        <p:txBody>
          <a:bodyPr/>
          <a:lstStyle/>
          <a:p>
            <a:r>
              <a:rPr lang="en-US" b="1" dirty="0"/>
              <a:t>Apportioned Programs</a:t>
            </a:r>
            <a:endParaRPr lang="en-US" dirty="0"/>
          </a:p>
          <a:p>
            <a:pPr marL="171450" indent="-171450">
              <a:buFont typeface="Arial" panose="020B0604020202020204" pitchFamily="34" charset="0"/>
              <a:buChar char="•"/>
            </a:pPr>
            <a:r>
              <a:rPr lang="en-US" dirty="0"/>
              <a:t>Overall funding under the DRIVE Act is </a:t>
            </a:r>
            <a:r>
              <a:rPr lang="en-US" dirty="0" smtClean="0"/>
              <a:t>12.1% </a:t>
            </a:r>
            <a:r>
              <a:rPr lang="en-US" dirty="0"/>
              <a:t>higher than FY </a:t>
            </a:r>
            <a:r>
              <a:rPr lang="en-US" dirty="0" smtClean="0"/>
              <a:t>2015</a:t>
            </a:r>
          </a:p>
          <a:p>
            <a:pPr marL="171450" indent="-171450">
              <a:buFont typeface="Arial" panose="020B0604020202020204" pitchFamily="34" charset="0"/>
              <a:buChar char="•"/>
            </a:pPr>
            <a:r>
              <a:rPr lang="en-US" dirty="0" smtClean="0"/>
              <a:t>Total </a:t>
            </a:r>
            <a:r>
              <a:rPr lang="en-US" dirty="0"/>
              <a:t>funding for the apportioned programs would rise by </a:t>
            </a:r>
            <a:r>
              <a:rPr lang="en-US" dirty="0" smtClean="0"/>
              <a:t>13.0%.  </a:t>
            </a:r>
            <a:endParaRPr lang="en-US" dirty="0"/>
          </a:p>
          <a:p>
            <a:pPr marL="171450" lvl="0" indent="-171450">
              <a:buFont typeface="Arial" panose="020B0604020202020204" pitchFamily="34" charset="0"/>
              <a:buChar char="•"/>
            </a:pPr>
            <a:r>
              <a:rPr lang="en-US" dirty="0"/>
              <a:t>However, among the apportioned categories, growth is uneven.  </a:t>
            </a:r>
          </a:p>
          <a:p>
            <a:pPr marL="171450" lvl="0" indent="-171450">
              <a:buFont typeface="Arial" panose="020B0604020202020204" pitchFamily="34" charset="0"/>
              <a:buChar char="•"/>
            </a:pPr>
            <a:r>
              <a:rPr lang="en-US" dirty="0" smtClean="0"/>
              <a:t>The </a:t>
            </a:r>
            <a:r>
              <a:rPr lang="en-US" dirty="0"/>
              <a:t>big change is the creation of the National Freight Program with an average of </a:t>
            </a:r>
            <a:r>
              <a:rPr lang="en-US" dirty="0" smtClean="0"/>
              <a:t>$1.9 </a:t>
            </a:r>
            <a:r>
              <a:rPr lang="en-US" dirty="0"/>
              <a:t>billion </a:t>
            </a:r>
            <a:r>
              <a:rPr lang="en-US" dirty="0" smtClean="0"/>
              <a:t>/ year</a:t>
            </a:r>
            <a:r>
              <a:rPr lang="en-US" dirty="0"/>
              <a:t>.  </a:t>
            </a:r>
          </a:p>
          <a:p>
            <a:pPr marL="171450" lvl="0" indent="-171450">
              <a:buFont typeface="Arial" panose="020B0604020202020204" pitchFamily="34" charset="0"/>
              <a:buChar char="•"/>
            </a:pPr>
            <a:r>
              <a:rPr lang="en-US" dirty="0"/>
              <a:t>The largest increase </a:t>
            </a:r>
            <a:r>
              <a:rPr lang="en-US" dirty="0" smtClean="0"/>
              <a:t>(10.2%) </a:t>
            </a:r>
            <a:r>
              <a:rPr lang="en-US" dirty="0"/>
              <a:t>in the existing apportioned program went to the National Highway Performance Program.  The EPW Committee summary of the bill calls out the “increased funding priority on the Interstate System, </a:t>
            </a:r>
            <a:r>
              <a:rPr lang="en-US" dirty="0" smtClean="0"/>
              <a:t>National </a:t>
            </a:r>
            <a:r>
              <a:rPr lang="en-US" dirty="0"/>
              <a:t>Highway System, and bridges at risk of funding shortfalls.”</a:t>
            </a:r>
          </a:p>
          <a:p>
            <a:pPr marL="171450" lvl="0" indent="-171450">
              <a:buFont typeface="Arial" panose="020B0604020202020204" pitchFamily="34" charset="0"/>
              <a:buChar char="•"/>
            </a:pPr>
            <a:r>
              <a:rPr lang="en-US" dirty="0"/>
              <a:t>All other apportioned categories—except HSIP and Rail-Highway Crossings—received an increase:</a:t>
            </a:r>
          </a:p>
          <a:p>
            <a:pPr marL="171450" lvl="0" indent="-171450">
              <a:buFont typeface="Arial" panose="020B0604020202020204" pitchFamily="34" charset="0"/>
              <a:buChar char="•"/>
            </a:pPr>
            <a:r>
              <a:rPr lang="en-US" dirty="0" smtClean="0"/>
              <a:t>HSIP </a:t>
            </a:r>
            <a:r>
              <a:rPr lang="en-US" dirty="0"/>
              <a:t>took a </a:t>
            </a:r>
            <a:r>
              <a:rPr lang="en-US" dirty="0" smtClean="0"/>
              <a:t>8.4% </a:t>
            </a:r>
            <a:r>
              <a:rPr lang="en-US" dirty="0"/>
              <a:t>hit and the Rail-highway Crossings Program remained flat at $220 million.</a:t>
            </a:r>
          </a:p>
          <a:p>
            <a:r>
              <a:rPr lang="en-US" dirty="0"/>
              <a:t> </a:t>
            </a:r>
          </a:p>
          <a:p>
            <a:r>
              <a:rPr lang="en-US" b="1" dirty="0"/>
              <a:t>Allocated Programs</a:t>
            </a:r>
            <a:endParaRPr lang="en-US" dirty="0"/>
          </a:p>
          <a:p>
            <a:pPr marL="171450" lvl="0" indent="-171450">
              <a:buFont typeface="Arial" panose="020B0604020202020204" pitchFamily="34" charset="0"/>
              <a:buChar char="•"/>
            </a:pPr>
            <a:r>
              <a:rPr lang="en-US" dirty="0"/>
              <a:t>The new Assistance for Major Projects Program </a:t>
            </a:r>
            <a:r>
              <a:rPr lang="en-US" dirty="0" smtClean="0"/>
              <a:t>averages $350 </a:t>
            </a:r>
            <a:r>
              <a:rPr lang="en-US" dirty="0"/>
              <a:t>million per </a:t>
            </a:r>
            <a:r>
              <a:rPr lang="en-US" dirty="0" smtClean="0"/>
              <a:t>year.</a:t>
            </a:r>
          </a:p>
          <a:p>
            <a:pPr marL="171450" lvl="0" indent="-171450">
              <a:buFont typeface="Arial" panose="020B0604020202020204" pitchFamily="34" charset="0"/>
              <a:buChar char="•"/>
            </a:pPr>
            <a:r>
              <a:rPr lang="en-US" dirty="0" smtClean="0"/>
              <a:t>The TIFIA program</a:t>
            </a:r>
            <a:r>
              <a:rPr lang="en-US" baseline="0" dirty="0" smtClean="0"/>
              <a:t> was reduced by $700 million per year, a bigger reduction than in the Senate EPW bill.  The reduction provided an offset for the Assistance to Major Projects program and was part of a negotiation to increase transit funding in the bill. </a:t>
            </a:r>
            <a:endParaRPr lang="en-US" dirty="0"/>
          </a:p>
          <a:p>
            <a:pPr marL="171450" lvl="0" indent="-171450">
              <a:buFont typeface="Arial" panose="020B0604020202020204" pitchFamily="34" charset="0"/>
              <a:buChar char="•"/>
            </a:pPr>
            <a:r>
              <a:rPr lang="en-US" dirty="0"/>
              <a:t>Federal Lands and Tribal programs averaged a 7% increase.</a:t>
            </a:r>
          </a:p>
          <a:p>
            <a:pPr marL="171450" lvl="0" indent="-171450">
              <a:buFont typeface="Arial" panose="020B0604020202020204" pitchFamily="34" charset="0"/>
              <a:buChar char="•"/>
            </a:pPr>
            <a:r>
              <a:rPr lang="en-US" dirty="0"/>
              <a:t>Most allocated programs received flat funding.   </a:t>
            </a:r>
          </a:p>
          <a:p>
            <a:pPr marL="171450" lvl="0" indent="-171450">
              <a:buFont typeface="Arial" panose="020B0604020202020204" pitchFamily="34" charset="0"/>
              <a:buChar char="•"/>
            </a:pPr>
            <a:r>
              <a:rPr lang="en-US" dirty="0"/>
              <a:t>FHWA administrative funds increased.</a:t>
            </a:r>
          </a:p>
          <a:p>
            <a:pPr marL="171450" lvl="0" indent="-171450">
              <a:buFont typeface="Arial" panose="020B0604020202020204" pitchFamily="34" charset="0"/>
              <a:buChar char="•"/>
            </a:pPr>
            <a:r>
              <a:rPr lang="en-US" dirty="0"/>
              <a:t>Highway R&amp;D funds were increased by </a:t>
            </a:r>
            <a:r>
              <a:rPr lang="en-US" dirty="0" smtClean="0"/>
              <a:t>$15 </a:t>
            </a:r>
            <a:r>
              <a:rPr lang="en-US" dirty="0"/>
              <a:t>million per year, but that increase is offset by about $30 million in earmarks for </a:t>
            </a:r>
            <a:r>
              <a:rPr lang="en-US" dirty="0" smtClean="0"/>
              <a:t>a study </a:t>
            </a:r>
            <a:r>
              <a:rPr lang="en-US" dirty="0"/>
              <a:t>of the future Interstate System, research on funding alternatives, and performance management data support.</a:t>
            </a:r>
          </a:p>
          <a:p>
            <a:r>
              <a:rPr lang="en-US" dirty="0"/>
              <a:t> </a:t>
            </a:r>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5</a:t>
            </a:fld>
            <a:endParaRPr lang="en-US" dirty="0"/>
          </a:p>
        </p:txBody>
      </p:sp>
    </p:spTree>
    <p:extLst>
      <p:ext uri="{BB962C8B-B14F-4D97-AF65-F5344CB8AC3E}">
        <p14:creationId xmlns:p14="http://schemas.microsoft.com/office/powerpoint/2010/main" val="307694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apportioned </a:t>
            </a:r>
            <a:r>
              <a:rPr lang="en-US" dirty="0"/>
              <a:t>programs – those with funding distributed by statutory formula – constitute </a:t>
            </a:r>
            <a:r>
              <a:rPr lang="en-US" dirty="0" smtClean="0"/>
              <a:t>92.6% </a:t>
            </a:r>
            <a:r>
              <a:rPr lang="en-US" dirty="0"/>
              <a:t>of the highway </a:t>
            </a:r>
            <a:r>
              <a:rPr lang="en-US" dirty="0" smtClean="0"/>
              <a:t>funding, slightly</a:t>
            </a:r>
            <a:r>
              <a:rPr lang="en-US" baseline="0" dirty="0" smtClean="0"/>
              <a:t> higher than under MAP-21</a:t>
            </a:r>
            <a:r>
              <a:rPr lang="en-US" dirty="0" smtClean="0"/>
              <a:t>.</a:t>
            </a:r>
            <a:endParaRPr lang="en-US" dirty="0"/>
          </a:p>
          <a:p>
            <a:endParaRPr lang="en-US" dirty="0"/>
          </a:p>
          <a:p>
            <a:r>
              <a:rPr lang="en-US" dirty="0"/>
              <a:t>There is one new apportioned program—the National Freight Program.  More on that in a minute.</a:t>
            </a:r>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6</a:t>
            </a:fld>
            <a:endParaRPr lang="en-US" dirty="0"/>
          </a:p>
        </p:txBody>
      </p:sp>
    </p:spTree>
    <p:extLst>
      <p:ext uri="{BB962C8B-B14F-4D97-AF65-F5344CB8AC3E}">
        <p14:creationId xmlns:p14="http://schemas.microsoft.com/office/powerpoint/2010/main" val="3878838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7</a:t>
            </a:fld>
            <a:endParaRPr lang="en-US" dirty="0"/>
          </a:p>
        </p:txBody>
      </p:sp>
    </p:spTree>
    <p:extLst>
      <p:ext uri="{BB962C8B-B14F-4D97-AF65-F5344CB8AC3E}">
        <p14:creationId xmlns:p14="http://schemas.microsoft.com/office/powerpoint/2010/main" val="2647040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bill brings together freight provisions from the</a:t>
            </a:r>
            <a:r>
              <a:rPr lang="en-US" baseline="0" dirty="0" smtClean="0"/>
              <a:t> Senate Environment and Public Works Committee and the Senate Commerce, Science and Transportation Committees.  </a:t>
            </a:r>
          </a:p>
          <a:p>
            <a:endParaRPr lang="en-US" baseline="0" dirty="0" smtClean="0"/>
          </a:p>
          <a:p>
            <a:r>
              <a:rPr lang="en-US" baseline="0" dirty="0" smtClean="0"/>
              <a:t>The requirement to designate a highway freight network and the formula highway freight program from the SEPW bill are retained.  Added are the multimodal freight policies from the Commerce bill along with designation of a multimodal freight network that will include the highway freight network and a new multimodal freight discretionary program.</a:t>
            </a:r>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8</a:t>
            </a:fld>
            <a:endParaRPr lang="en-US" dirty="0"/>
          </a:p>
        </p:txBody>
      </p:sp>
    </p:spTree>
    <p:extLst>
      <p:ext uri="{BB962C8B-B14F-4D97-AF65-F5344CB8AC3E}">
        <p14:creationId xmlns:p14="http://schemas.microsoft.com/office/powerpoint/2010/main" val="1607791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National Highway</a:t>
            </a:r>
            <a:r>
              <a:rPr lang="en-US" baseline="0" dirty="0" smtClean="0"/>
              <a:t> Freight Program, with an average of $1.9 billion annually focused most of the funds on</a:t>
            </a:r>
            <a:r>
              <a:rPr lang="en-US" dirty="0" smtClean="0"/>
              <a:t> a designated highway network and no competitive grant program.   A maximum of 10% of a State’s freight apportionment may be used for the rail,</a:t>
            </a:r>
            <a:r>
              <a:rPr lang="en-US" baseline="0" dirty="0" smtClean="0"/>
              <a:t> water, and intermodal facilities.  </a:t>
            </a:r>
            <a:r>
              <a:rPr lang="en-US" dirty="0" smtClean="0"/>
              <a:t> §43001</a:t>
            </a:r>
          </a:p>
          <a:p>
            <a:endParaRPr lang="en-US" dirty="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8F9A2E21-BEA8-402B-9EB5-CD9903901A53}" type="slidenum">
              <a:rPr lang="en-US" smtClean="0"/>
              <a:t>9</a:t>
            </a:fld>
            <a:endParaRPr lang="en-US" dirty="0"/>
          </a:p>
        </p:txBody>
      </p:sp>
    </p:spTree>
    <p:extLst>
      <p:ext uri="{BB962C8B-B14F-4D97-AF65-F5344CB8AC3E}">
        <p14:creationId xmlns:p14="http://schemas.microsoft.com/office/powerpoint/2010/main" val="160779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DRIVE ACT as ordered reported</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DRIVE ACT as ordered reported</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DRIVE ACT as ordered reported</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DRIVE ACT as ordered reported</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DRIVE ACT as ordered reported</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p>
            <a:r>
              <a:rPr lang="en-US" dirty="0" smtClean="0"/>
              <a:t>DRIVE ACT as ordered reported</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6/2</a:t>
            </a:r>
            <a:endParaRPr lang="en-US" dirty="0"/>
          </a:p>
        </p:txBody>
      </p:sp>
      <p:sp>
        <p:nvSpPr>
          <p:cNvPr id="8" name="Footer Placeholder 7"/>
          <p:cNvSpPr>
            <a:spLocks noGrp="1"/>
          </p:cNvSpPr>
          <p:nvPr>
            <p:ph type="ftr" sz="quarter" idx="11"/>
          </p:nvPr>
        </p:nvSpPr>
        <p:spPr/>
        <p:txBody>
          <a:bodyPr/>
          <a:lstStyle/>
          <a:p>
            <a:r>
              <a:rPr lang="en-US" dirty="0" smtClean="0"/>
              <a:t>DRIVE ACT as ordered reported</a:t>
            </a:r>
            <a:endParaRPr lang="en-US" dirty="0"/>
          </a:p>
        </p:txBody>
      </p:sp>
      <p:sp>
        <p:nvSpPr>
          <p:cNvPr id="9" name="Slide Number Placeholder 8"/>
          <p:cNvSpPr>
            <a:spLocks noGrp="1"/>
          </p:cNvSpPr>
          <p:nvPr>
            <p:ph type="sldNum" sz="quarter" idx="12"/>
          </p:nvPr>
        </p:nvSpPr>
        <p:spPr/>
        <p:txBody>
          <a:bodyPr/>
          <a:lstStyle/>
          <a:p>
            <a:fld id="{5756AFA4-B865-4C52-9144-5891E637B0B5}"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6/2</a:t>
            </a:r>
            <a:endParaRPr lang="en-US" dirty="0"/>
          </a:p>
        </p:txBody>
      </p:sp>
      <p:sp>
        <p:nvSpPr>
          <p:cNvPr id="4" name="Footer Placeholder 3"/>
          <p:cNvSpPr>
            <a:spLocks noGrp="1"/>
          </p:cNvSpPr>
          <p:nvPr>
            <p:ph type="ftr" sz="quarter" idx="11"/>
          </p:nvPr>
        </p:nvSpPr>
        <p:spPr/>
        <p:txBody>
          <a:bodyPr/>
          <a:lstStyle/>
          <a:p>
            <a:r>
              <a:rPr lang="en-US" dirty="0" smtClean="0"/>
              <a:t>DRIVE ACT as ordered reported</a:t>
            </a:r>
            <a:endParaRPr lang="en-US" dirty="0"/>
          </a:p>
        </p:txBody>
      </p:sp>
      <p:sp>
        <p:nvSpPr>
          <p:cNvPr id="5" name="Slide Number Placeholder 4"/>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6/2</a:t>
            </a:r>
            <a:endParaRPr lang="en-US" dirty="0"/>
          </a:p>
        </p:txBody>
      </p:sp>
      <p:sp>
        <p:nvSpPr>
          <p:cNvPr id="3" name="Footer Placeholder 2"/>
          <p:cNvSpPr>
            <a:spLocks noGrp="1"/>
          </p:cNvSpPr>
          <p:nvPr>
            <p:ph type="ftr" sz="quarter" idx="11"/>
          </p:nvPr>
        </p:nvSpPr>
        <p:spPr/>
        <p:txBody>
          <a:bodyPr/>
          <a:lstStyle/>
          <a:p>
            <a:r>
              <a:rPr lang="en-US" dirty="0" smtClean="0"/>
              <a:t>DRIVE ACT as ordered reported</a:t>
            </a:r>
            <a:endParaRPr lang="en-US" dirty="0"/>
          </a:p>
        </p:txBody>
      </p:sp>
      <p:sp>
        <p:nvSpPr>
          <p:cNvPr id="4" name="Slide Number Placeholder 3"/>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p>
            <a:r>
              <a:rPr lang="en-US" dirty="0" smtClean="0"/>
              <a:t>DRIVE ACT as ordered reported</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p>
            <a:r>
              <a:rPr lang="en-US" dirty="0" smtClean="0"/>
              <a:t>DRIVE ACT as ordered reported</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dirty="0" smtClean="0"/>
              <a:t>6/2</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DRIVE ACT as ordered reported</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56AFA4-B865-4C52-9144-5891E637B0B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Key provisions of</a:t>
            </a:r>
            <a:br>
              <a:rPr lang="en-US" dirty="0" smtClean="0"/>
            </a:br>
            <a:r>
              <a:rPr lang="en-US" dirty="0" smtClean="0"/>
              <a:t>the DRIVE* Act</a:t>
            </a:r>
            <a:endParaRPr lang="en-US" dirty="0"/>
          </a:p>
        </p:txBody>
      </p:sp>
      <p:sp>
        <p:nvSpPr>
          <p:cNvPr id="3" name="Subtitle 2"/>
          <p:cNvSpPr>
            <a:spLocks noGrp="1"/>
          </p:cNvSpPr>
          <p:nvPr>
            <p:ph type="subTitle" idx="1"/>
          </p:nvPr>
        </p:nvSpPr>
        <p:spPr>
          <a:xfrm>
            <a:off x="685800" y="3505200"/>
            <a:ext cx="7162800" cy="1752600"/>
          </a:xfrm>
        </p:spPr>
        <p:txBody>
          <a:bodyPr/>
          <a:lstStyle/>
          <a:p>
            <a:r>
              <a:rPr lang="en-US" dirty="0" smtClean="0"/>
              <a:t>H.R. 22, as passed by the Senate on July 30, 2015</a:t>
            </a:r>
            <a:endParaRPr lang="en-US" sz="1600" dirty="0">
              <a:solidFill>
                <a:srgbClr val="FF0000"/>
              </a:solidFill>
            </a:endParaRPr>
          </a:p>
        </p:txBody>
      </p:sp>
      <p:sp>
        <p:nvSpPr>
          <p:cNvPr id="5" name="TextBox 4"/>
          <p:cNvSpPr txBox="1"/>
          <p:nvPr/>
        </p:nvSpPr>
        <p:spPr>
          <a:xfrm>
            <a:off x="756821" y="4343400"/>
            <a:ext cx="7625179" cy="1107996"/>
          </a:xfrm>
          <a:prstGeom prst="rect">
            <a:avLst/>
          </a:prstGeom>
          <a:noFill/>
        </p:spPr>
        <p:txBody>
          <a:bodyPr wrap="square" rtlCol="0">
            <a:spAutoFit/>
          </a:bodyPr>
          <a:lstStyle/>
          <a:p>
            <a:r>
              <a:rPr lang="en-US" sz="2400" b="1" dirty="0" smtClean="0"/>
              <a:t>*Developing a Reliable and Innovative Vision for the Economy</a:t>
            </a:r>
          </a:p>
          <a:p>
            <a:endParaRPr lang="en-US" dirty="0"/>
          </a:p>
        </p:txBody>
      </p:sp>
      <p:sp>
        <p:nvSpPr>
          <p:cNvPr id="6" name="TextBox 5"/>
          <p:cNvSpPr txBox="1"/>
          <p:nvPr/>
        </p:nvSpPr>
        <p:spPr>
          <a:xfrm>
            <a:off x="4261884" y="5486400"/>
            <a:ext cx="4729716" cy="1523494"/>
          </a:xfrm>
          <a:prstGeom prst="rect">
            <a:avLst/>
          </a:prstGeom>
          <a:noFill/>
        </p:spPr>
        <p:txBody>
          <a:bodyPr wrap="square" rtlCol="0">
            <a:spAutoFit/>
          </a:bodyPr>
          <a:lstStyle/>
          <a:p>
            <a:pPr>
              <a:spcAft>
                <a:spcPts val="600"/>
              </a:spcAft>
            </a:pPr>
            <a:r>
              <a:rPr lang="en-US" sz="2000" b="1" dirty="0" smtClean="0">
                <a:solidFill>
                  <a:schemeClr val="tx2"/>
                </a:solidFill>
              </a:rPr>
              <a:t>Thomas Nelson, Jr., P.E.</a:t>
            </a:r>
          </a:p>
          <a:p>
            <a:pPr>
              <a:spcAft>
                <a:spcPts val="600"/>
              </a:spcAft>
            </a:pPr>
            <a:r>
              <a:rPr lang="en-US" sz="2000" b="1" dirty="0" smtClean="0">
                <a:solidFill>
                  <a:schemeClr val="tx2"/>
                </a:solidFill>
              </a:rPr>
              <a:t>Division Administrator – Kentucky</a:t>
            </a:r>
          </a:p>
          <a:p>
            <a:pPr>
              <a:spcAft>
                <a:spcPts val="600"/>
              </a:spcAft>
            </a:pPr>
            <a:r>
              <a:rPr lang="en-US" sz="2000" b="1" dirty="0" smtClean="0">
                <a:solidFill>
                  <a:schemeClr val="tx2"/>
                </a:solidFill>
              </a:rPr>
              <a:t>Federal Highway Administration</a:t>
            </a:r>
          </a:p>
          <a:p>
            <a:endParaRPr lang="en-US" dirty="0"/>
          </a:p>
        </p:txBody>
      </p:sp>
    </p:spTree>
    <p:extLst>
      <p:ext uri="{BB962C8B-B14F-4D97-AF65-F5344CB8AC3E}">
        <p14:creationId xmlns:p14="http://schemas.microsoft.com/office/powerpoint/2010/main" val="3692126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Highway Freight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Freight plan and performance</a:t>
            </a:r>
          </a:p>
          <a:p>
            <a:pPr lvl="1"/>
            <a:r>
              <a:rPr lang="en-US" dirty="0" smtClean="0"/>
              <a:t>State must have a State freight plan within 2 years to continue participation in the Freight Program.</a:t>
            </a:r>
          </a:p>
          <a:p>
            <a:pPr lvl="1"/>
            <a:r>
              <a:rPr lang="en-US" dirty="0" smtClean="0"/>
              <a:t>State freight advisory committee is also required.</a:t>
            </a:r>
          </a:p>
          <a:p>
            <a:pPr lvl="1"/>
            <a:r>
              <a:rPr lang="en-US" dirty="0" smtClean="0"/>
              <a:t>State must develop a freight performance improvement plan if not making significant progress within 2 years of setting performance targets.</a:t>
            </a:r>
          </a:p>
          <a:p>
            <a:pPr lvl="1"/>
            <a:endParaRPr lang="en-US" dirty="0"/>
          </a:p>
          <a:p>
            <a:r>
              <a:rPr lang="en-US" dirty="0" smtClean="0"/>
              <a:t>Redesignation of the Highway Freight Network will still be challenging.</a:t>
            </a:r>
          </a:p>
          <a:p>
            <a:pPr lvl="1"/>
            <a:r>
              <a:rPr lang="en-US" dirty="0" smtClean="0"/>
              <a:t>Requires redesignation of the PHFS 1 year after enactment and every 5 years there after </a:t>
            </a:r>
            <a:r>
              <a:rPr lang="en-US" i="1" dirty="0" smtClean="0"/>
              <a:t>without regard to connectivity of PHFS</a:t>
            </a:r>
          </a:p>
          <a:p>
            <a:pPr lvl="1"/>
            <a:r>
              <a:rPr lang="en-US" dirty="0" smtClean="0"/>
              <a:t>States/MPOs may add both rural and urban corridors to the National Freight Network</a:t>
            </a:r>
          </a:p>
          <a:p>
            <a:endParaRPr lang="en-US" dirty="0"/>
          </a:p>
          <a:p>
            <a:endParaRPr lang="en-US" dirty="0" smtClean="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r>
              <a:rPr lang="en-US" dirty="0" smtClean="0"/>
              <a:t>10</a:t>
            </a:r>
            <a:endParaRPr lang="en-US" dirty="0"/>
          </a:p>
        </p:txBody>
      </p:sp>
    </p:spTree>
    <p:extLst>
      <p:ext uri="{BB962C8B-B14F-4D97-AF65-F5344CB8AC3E}">
        <p14:creationId xmlns:p14="http://schemas.microsoft.com/office/powerpoint/2010/main" val="5672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Assistance for Major Projects Program</a:t>
            </a:r>
            <a:endParaRPr lang="en-US" dirty="0"/>
          </a:p>
        </p:txBody>
      </p:sp>
      <p:sp>
        <p:nvSpPr>
          <p:cNvPr id="3" name="Content Placeholder 2"/>
          <p:cNvSpPr>
            <a:spLocks noGrp="1"/>
          </p:cNvSpPr>
          <p:nvPr>
            <p:ph idx="1"/>
          </p:nvPr>
        </p:nvSpPr>
        <p:spPr/>
        <p:txBody>
          <a:bodyPr>
            <a:normAutofit/>
          </a:bodyPr>
          <a:lstStyle/>
          <a:p>
            <a:r>
              <a:rPr lang="en-US" dirty="0" smtClean="0"/>
              <a:t>Average of $350 million per year from HTF aimed at critical, high-cost nationally and regionally beneficial projects.</a:t>
            </a:r>
          </a:p>
          <a:p>
            <a:r>
              <a:rPr lang="en-US" dirty="0" smtClean="0"/>
              <a:t>States, locals, tribes, transit agencies, public authorities and FLMAs (in conjunction with State) eligible to apply. </a:t>
            </a:r>
          </a:p>
          <a:p>
            <a:r>
              <a:rPr lang="en-US" dirty="0" smtClean="0"/>
              <a:t>Capital projects that are eligible for financial assistance under title 23 or chapter 53 of title 49</a:t>
            </a:r>
          </a:p>
          <a:p>
            <a:r>
              <a:rPr lang="en-US" dirty="0" smtClean="0"/>
              <a:t>Generally for projects over $350 million with minimum grant of $50 million, but reduced thresholds for rural states, Federal lands projects.</a:t>
            </a:r>
          </a:p>
        </p:txBody>
      </p:sp>
      <p:sp>
        <p:nvSpPr>
          <p:cNvPr id="4" name="Slide Number Placeholder 3"/>
          <p:cNvSpPr>
            <a:spLocks noGrp="1"/>
          </p:cNvSpPr>
          <p:nvPr>
            <p:ph type="sldNum" sz="quarter" idx="12"/>
          </p:nvPr>
        </p:nvSpPr>
        <p:spPr/>
        <p:txBody>
          <a:bodyPr/>
          <a:lstStyle/>
          <a:p>
            <a:r>
              <a:rPr lang="en-US" dirty="0" smtClean="0"/>
              <a:t>11</a:t>
            </a:r>
            <a:endParaRPr lang="en-US" dirty="0"/>
          </a:p>
        </p:txBody>
      </p:sp>
    </p:spTree>
    <p:extLst>
      <p:ext uri="{BB962C8B-B14F-4D97-AF65-F5344CB8AC3E}">
        <p14:creationId xmlns:p14="http://schemas.microsoft.com/office/powerpoint/2010/main" val="4050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Regional Infrastructure Accelerator Demo </a:t>
            </a:r>
            <a:endParaRPr lang="en-US" dirty="0"/>
          </a:p>
        </p:txBody>
      </p:sp>
      <p:sp>
        <p:nvSpPr>
          <p:cNvPr id="3" name="Content Placeholder 2"/>
          <p:cNvSpPr>
            <a:spLocks noGrp="1"/>
          </p:cNvSpPr>
          <p:nvPr>
            <p:ph idx="1"/>
          </p:nvPr>
        </p:nvSpPr>
        <p:spPr/>
        <p:txBody>
          <a:bodyPr>
            <a:normAutofit lnSpcReduction="10000"/>
          </a:bodyPr>
          <a:lstStyle/>
          <a:p>
            <a:r>
              <a:rPr lang="en-US" dirty="0" smtClean="0"/>
              <a:t>To assist entities in develop improved infrastructure priorities and financing strategies for accelerated development of TIFIA-eligible projects.</a:t>
            </a:r>
          </a:p>
          <a:p>
            <a:endParaRPr lang="en-US" dirty="0" smtClean="0"/>
          </a:p>
          <a:p>
            <a:r>
              <a:rPr lang="en-US" dirty="0" smtClean="0"/>
              <a:t>DOT to establish regional accelerators to—</a:t>
            </a:r>
          </a:p>
          <a:p>
            <a:pPr lvl="1"/>
            <a:r>
              <a:rPr lang="en-US" dirty="0" smtClean="0"/>
              <a:t>Evaluate and promote innovative financing methods for local projects, including TIFIA</a:t>
            </a:r>
          </a:p>
          <a:p>
            <a:pPr lvl="1"/>
            <a:r>
              <a:rPr lang="en-US" dirty="0" smtClean="0"/>
              <a:t>Build capacity of State, local, tribal governments to evaluate &amp; structure projects</a:t>
            </a:r>
          </a:p>
          <a:p>
            <a:pPr lvl="1"/>
            <a:r>
              <a:rPr lang="en-US" dirty="0" smtClean="0"/>
              <a:t>Bundle small scale and rural projects to make them more attractive for investment.</a:t>
            </a:r>
          </a:p>
          <a:p>
            <a:pPr lvl="1"/>
            <a:r>
              <a:rPr lang="en-US" dirty="0" smtClean="0"/>
              <a:t>Reduce transaction costs for public sponsors</a:t>
            </a:r>
          </a:p>
          <a:p>
            <a:pPr lvl="1"/>
            <a:endParaRPr lang="en-US" dirty="0"/>
          </a:p>
          <a:p>
            <a:r>
              <a:rPr lang="en-US" dirty="0" smtClean="0"/>
              <a:t>$12 million from General Fund over 6 years to fund Demo</a:t>
            </a:r>
            <a:endParaRPr lang="en-US" dirty="0"/>
          </a:p>
        </p:txBody>
      </p:sp>
      <p:sp>
        <p:nvSpPr>
          <p:cNvPr id="4" name="Slide Number Placeholder 3"/>
          <p:cNvSpPr>
            <a:spLocks noGrp="1"/>
          </p:cNvSpPr>
          <p:nvPr>
            <p:ph type="sldNum" sz="quarter" idx="12"/>
          </p:nvPr>
        </p:nvSpPr>
        <p:spPr/>
        <p:txBody>
          <a:bodyPr/>
          <a:lstStyle/>
          <a:p>
            <a:r>
              <a:rPr lang="en-US" dirty="0" smtClean="0"/>
              <a:t>12</a:t>
            </a:r>
            <a:endParaRPr lang="en-US" dirty="0"/>
          </a:p>
        </p:txBody>
      </p:sp>
    </p:spTree>
    <p:extLst>
      <p:ext uri="{BB962C8B-B14F-4D97-AF65-F5344CB8AC3E}">
        <p14:creationId xmlns:p14="http://schemas.microsoft.com/office/powerpoint/2010/main" val="351118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provisions</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r>
              <a:rPr lang="en-US" dirty="0" smtClean="0"/>
              <a:t>13</a:t>
            </a:r>
            <a:endParaRPr lang="en-US" dirty="0"/>
          </a:p>
        </p:txBody>
      </p:sp>
    </p:spTree>
    <p:extLst>
      <p:ext uri="{BB962C8B-B14F-4D97-AF65-F5344CB8AC3E}">
        <p14:creationId xmlns:p14="http://schemas.microsoft.com/office/powerpoint/2010/main" val="511806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Day Counts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Codifies FHWA’s successful innovation initiative, Every Day Counts</a:t>
            </a:r>
          </a:p>
          <a:p>
            <a:endParaRPr lang="en-US" dirty="0" smtClean="0"/>
          </a:p>
          <a:p>
            <a:r>
              <a:rPr lang="en-US" dirty="0" smtClean="0"/>
              <a:t>FHWA Administrator to work with States, local transportation agencies, and industry stakeholders to identify and deploy proven innovations that—</a:t>
            </a:r>
          </a:p>
          <a:p>
            <a:pPr lvl="1"/>
            <a:r>
              <a:rPr lang="en-US" dirty="0" smtClean="0"/>
              <a:t>Accelerate innovation deployment</a:t>
            </a:r>
          </a:p>
          <a:p>
            <a:pPr lvl="1"/>
            <a:r>
              <a:rPr lang="en-US" dirty="0" smtClean="0"/>
              <a:t>Shorten the project delivery process</a:t>
            </a:r>
          </a:p>
          <a:p>
            <a:pPr lvl="1"/>
            <a:r>
              <a:rPr lang="en-US" dirty="0" smtClean="0"/>
              <a:t>Improve environmental sustainability</a:t>
            </a:r>
          </a:p>
          <a:p>
            <a:pPr lvl="1"/>
            <a:r>
              <a:rPr lang="en-US" dirty="0" smtClean="0"/>
              <a:t>Enhance roadway safety</a:t>
            </a:r>
          </a:p>
          <a:p>
            <a:pPr lvl="1"/>
            <a:r>
              <a:rPr lang="en-US" dirty="0" smtClean="0"/>
              <a:t>Reduce congestion</a:t>
            </a:r>
          </a:p>
          <a:p>
            <a:pPr lvl="1"/>
            <a:endParaRPr lang="en-US" dirty="0"/>
          </a:p>
          <a:p>
            <a:r>
              <a:rPr lang="en-US" dirty="0" smtClean="0"/>
              <a:t>FHWA to collaborate to identify new innovations for deployment at least every 2 years.</a:t>
            </a:r>
          </a:p>
        </p:txBody>
      </p:sp>
      <p:sp>
        <p:nvSpPr>
          <p:cNvPr id="4" name="Slide Number Placeholder 3"/>
          <p:cNvSpPr>
            <a:spLocks noGrp="1"/>
          </p:cNvSpPr>
          <p:nvPr>
            <p:ph type="sldNum" sz="quarter" idx="12"/>
          </p:nvPr>
        </p:nvSpPr>
        <p:spPr/>
        <p:txBody>
          <a:bodyPr/>
          <a:lstStyle/>
          <a:p>
            <a:r>
              <a:rPr lang="en-US" dirty="0" smtClean="0"/>
              <a:t>14</a:t>
            </a:r>
            <a:endParaRPr lang="en-US" dirty="0"/>
          </a:p>
        </p:txBody>
      </p:sp>
    </p:spTree>
    <p:extLst>
      <p:ext uri="{BB962C8B-B14F-4D97-AF65-F5344CB8AC3E}">
        <p14:creationId xmlns:p14="http://schemas.microsoft.com/office/powerpoint/2010/main" val="362713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Tolling &amp; HOV</a:t>
            </a:r>
            <a:endParaRPr lang="en-US" dirty="0"/>
          </a:p>
        </p:txBody>
      </p:sp>
      <p:sp>
        <p:nvSpPr>
          <p:cNvPr id="3" name="Content Placeholder 2"/>
          <p:cNvSpPr>
            <a:spLocks noGrp="1"/>
          </p:cNvSpPr>
          <p:nvPr>
            <p:ph idx="1"/>
          </p:nvPr>
        </p:nvSpPr>
        <p:spPr/>
        <p:txBody>
          <a:bodyPr>
            <a:normAutofit/>
          </a:bodyPr>
          <a:lstStyle/>
          <a:p>
            <a:r>
              <a:rPr lang="en-US" dirty="0" smtClean="0"/>
              <a:t>ISRRP – Streamlines the application process and sets standards to reduce the time that a slot can be held without progress</a:t>
            </a:r>
          </a:p>
          <a:p>
            <a:endParaRPr lang="en-US" dirty="0" smtClean="0"/>
          </a:p>
          <a:p>
            <a:r>
              <a:rPr lang="en-US" dirty="0" smtClean="0"/>
              <a:t>HOV – Timeline for addressing HOV facilities with degraded performance</a:t>
            </a:r>
          </a:p>
          <a:p>
            <a:endParaRPr lang="en-US" dirty="0" smtClean="0"/>
          </a:p>
          <a:p>
            <a:r>
              <a:rPr lang="en-US" dirty="0" smtClean="0"/>
              <a:t>Toll </a:t>
            </a:r>
            <a:r>
              <a:rPr lang="en-US" dirty="0" smtClean="0"/>
              <a:t>credits – pilot allowing States with toll credits to sell them to other States to be used in lieu of match</a:t>
            </a:r>
          </a:p>
          <a:p>
            <a:endParaRPr lang="en-US" dirty="0" smtClean="0"/>
          </a:p>
        </p:txBody>
      </p:sp>
      <p:sp>
        <p:nvSpPr>
          <p:cNvPr id="4" name="Slide Number Placeholder 3"/>
          <p:cNvSpPr>
            <a:spLocks noGrp="1"/>
          </p:cNvSpPr>
          <p:nvPr>
            <p:ph type="sldNum" sz="quarter" idx="12"/>
          </p:nvPr>
        </p:nvSpPr>
        <p:spPr/>
        <p:txBody>
          <a:bodyPr/>
          <a:lstStyle/>
          <a:p>
            <a:r>
              <a:rPr lang="en-US" dirty="0" smtClean="0"/>
              <a:t>15</a:t>
            </a:r>
            <a:endParaRPr lang="en-US" dirty="0"/>
          </a:p>
        </p:txBody>
      </p:sp>
    </p:spTree>
    <p:extLst>
      <p:ext uri="{BB962C8B-B14F-4D97-AF65-F5344CB8AC3E}">
        <p14:creationId xmlns:p14="http://schemas.microsoft.com/office/powerpoint/2010/main" val="37925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Provisions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Bundling bridge projects – specifically allowing multiple bridge projects to be handled as a single project.</a:t>
            </a:r>
          </a:p>
          <a:p>
            <a:pPr>
              <a:spcAft>
                <a:spcPts val="1200"/>
              </a:spcAft>
            </a:pPr>
            <a:r>
              <a:rPr lang="en-US" dirty="0" smtClean="0"/>
              <a:t>Responsibility for bridge closure or load restrictions – adopts the </a:t>
            </a:r>
            <a:r>
              <a:rPr lang="en-US" b="1" dirty="0" smtClean="0">
                <a:solidFill>
                  <a:srgbClr val="FF0000"/>
                </a:solidFill>
              </a:rPr>
              <a:t>GROW AMERICA Act </a:t>
            </a:r>
            <a:r>
              <a:rPr lang="en-US" dirty="0" smtClean="0"/>
              <a:t>proposal</a:t>
            </a:r>
          </a:p>
          <a:p>
            <a:pPr>
              <a:spcAft>
                <a:spcPts val="1200"/>
              </a:spcAft>
            </a:pPr>
            <a:r>
              <a:rPr lang="en-US" dirty="0" smtClean="0"/>
              <a:t>State flexibility for NHS modifications</a:t>
            </a:r>
            <a:endParaRPr lang="en-US" dirty="0"/>
          </a:p>
          <a:p>
            <a:pPr>
              <a:spcAft>
                <a:spcPts val="1200"/>
              </a:spcAft>
            </a:pPr>
            <a:r>
              <a:rPr lang="en-US" dirty="0" smtClean="0"/>
              <a:t>National </a:t>
            </a:r>
            <a:r>
              <a:rPr lang="en-US" dirty="0"/>
              <a:t>electric vehicle charging and natural gas corridors to be designated</a:t>
            </a:r>
          </a:p>
          <a:p>
            <a:endParaRPr lang="en-US" dirty="0"/>
          </a:p>
          <a:p>
            <a:endParaRPr lang="en-US" dirty="0" smtClean="0"/>
          </a:p>
        </p:txBody>
      </p:sp>
      <p:sp>
        <p:nvSpPr>
          <p:cNvPr id="4" name="Slide Number Placeholder 3"/>
          <p:cNvSpPr>
            <a:spLocks noGrp="1"/>
          </p:cNvSpPr>
          <p:nvPr>
            <p:ph type="sldNum" sz="quarter" idx="12"/>
          </p:nvPr>
        </p:nvSpPr>
        <p:spPr/>
        <p:txBody>
          <a:bodyPr/>
          <a:lstStyle/>
          <a:p>
            <a:r>
              <a:rPr lang="en-US" dirty="0" smtClean="0"/>
              <a:t>16</a:t>
            </a:r>
            <a:endParaRPr lang="en-US" dirty="0"/>
          </a:p>
        </p:txBody>
      </p:sp>
    </p:spTree>
    <p:extLst>
      <p:ext uri="{BB962C8B-B14F-4D97-AF65-F5344CB8AC3E}">
        <p14:creationId xmlns:p14="http://schemas.microsoft.com/office/powerpoint/2010/main" val="11572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Highway Trust Fund</a:t>
            </a:r>
            <a:endParaRPr lang="en-US" dirty="0"/>
          </a:p>
        </p:txBody>
      </p:sp>
      <p:sp>
        <p:nvSpPr>
          <p:cNvPr id="3" name="Content Placeholder 2"/>
          <p:cNvSpPr>
            <a:spLocks noGrp="1"/>
          </p:cNvSpPr>
          <p:nvPr>
            <p:ph idx="1"/>
          </p:nvPr>
        </p:nvSpPr>
        <p:spPr/>
        <p:txBody>
          <a:bodyPr/>
          <a:lstStyle/>
          <a:p>
            <a:r>
              <a:rPr lang="en-US" dirty="0" smtClean="0"/>
              <a:t>Extends highway taxes at current rates through FY 2023 (heavy vehicle use tax through FY 2024)</a:t>
            </a:r>
          </a:p>
          <a:p>
            <a:endParaRPr lang="en-US" dirty="0" smtClean="0"/>
          </a:p>
          <a:p>
            <a:r>
              <a:rPr lang="en-US" dirty="0" smtClean="0"/>
              <a:t>Extends expenditure authority through FY </a:t>
            </a:r>
            <a:r>
              <a:rPr lang="en-US" dirty="0" smtClean="0"/>
              <a:t>2021</a:t>
            </a:r>
          </a:p>
          <a:p>
            <a:endParaRPr lang="en-US" dirty="0" smtClean="0"/>
          </a:p>
          <a:p>
            <a:r>
              <a:rPr lang="en-US" dirty="0" smtClean="0"/>
              <a:t>There are solvency provisions</a:t>
            </a:r>
          </a:p>
          <a:p>
            <a:pPr lvl="1"/>
            <a:r>
              <a:rPr lang="en-US" dirty="0" smtClean="0"/>
              <a:t>Revenue </a:t>
            </a:r>
            <a:r>
              <a:rPr lang="en-US" dirty="0"/>
              <a:t>supplements and offsets in the bill cover FYs 2016-2018. To prevent shortfalls in the </a:t>
            </a:r>
            <a:r>
              <a:rPr lang="en-US" dirty="0" err="1"/>
              <a:t>outyears</a:t>
            </a:r>
            <a:r>
              <a:rPr lang="en-US" dirty="0"/>
              <a:t>--</a:t>
            </a:r>
          </a:p>
          <a:p>
            <a:endParaRPr lang="en-US" dirty="0" smtClean="0"/>
          </a:p>
          <a:p>
            <a:endParaRPr lang="en-US" dirty="0" smtClean="0"/>
          </a:p>
          <a:p>
            <a:pPr lvl="1"/>
            <a:endParaRPr lang="en-US" dirty="0"/>
          </a:p>
          <a:p>
            <a:endParaRPr lang="en-US" dirty="0"/>
          </a:p>
        </p:txBody>
      </p:sp>
      <p:sp>
        <p:nvSpPr>
          <p:cNvPr id="4" name="Slide Number Placeholder 3"/>
          <p:cNvSpPr>
            <a:spLocks noGrp="1"/>
          </p:cNvSpPr>
          <p:nvPr>
            <p:ph type="sldNum" sz="quarter" idx="12"/>
          </p:nvPr>
        </p:nvSpPr>
        <p:spPr/>
        <p:txBody>
          <a:bodyPr/>
          <a:lstStyle/>
          <a:p>
            <a:r>
              <a:rPr lang="en-US" dirty="0" smtClean="0"/>
              <a:t>17</a:t>
            </a:r>
            <a:endParaRPr lang="en-US" dirty="0"/>
          </a:p>
        </p:txBody>
      </p:sp>
    </p:spTree>
    <p:extLst>
      <p:ext uri="{BB962C8B-B14F-4D97-AF65-F5344CB8AC3E}">
        <p14:creationId xmlns:p14="http://schemas.microsoft.com/office/powerpoint/2010/main" val="50575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295400"/>
            <a:ext cx="7772400" cy="2200275"/>
          </a:xfrm>
        </p:spPr>
        <p:txBody>
          <a:bodyPr/>
          <a:lstStyle/>
          <a:p>
            <a:r>
              <a:rPr lang="en-US" dirty="0" smtClean="0"/>
              <a:t>THANK YOU!</a:t>
            </a:r>
            <a:endParaRPr lang="en-US" dirty="0"/>
          </a:p>
        </p:txBody>
      </p:sp>
      <p:sp>
        <p:nvSpPr>
          <p:cNvPr id="3" name="Text Placeholder 2"/>
          <p:cNvSpPr>
            <a:spLocks noGrp="1"/>
          </p:cNvSpPr>
          <p:nvPr>
            <p:ph type="body" idx="1"/>
          </p:nvPr>
        </p:nvSpPr>
        <p:spPr>
          <a:xfrm>
            <a:off x="722313" y="4800600"/>
            <a:ext cx="7772400" cy="1828800"/>
          </a:xfrm>
        </p:spPr>
        <p:txBody>
          <a:bodyPr>
            <a:normAutofit fontScale="92500" lnSpcReduction="20000"/>
          </a:bodyPr>
          <a:lstStyle/>
          <a:p>
            <a:r>
              <a:rPr lang="en-US" dirty="0" smtClean="0">
                <a:solidFill>
                  <a:schemeClr val="tx1"/>
                </a:solidFill>
              </a:rPr>
              <a:t>Thomas Nelson, Jr., P.E.</a:t>
            </a:r>
          </a:p>
          <a:p>
            <a:r>
              <a:rPr lang="en-US" dirty="0" smtClean="0">
                <a:solidFill>
                  <a:schemeClr val="tx1"/>
                </a:solidFill>
              </a:rPr>
              <a:t>Division Administrator - Kentucky</a:t>
            </a:r>
          </a:p>
          <a:p>
            <a:r>
              <a:rPr lang="en-US" dirty="0" smtClean="0">
                <a:solidFill>
                  <a:schemeClr val="tx1"/>
                </a:solidFill>
              </a:rPr>
              <a:t>Federal Highway Administration</a:t>
            </a:r>
          </a:p>
          <a:p>
            <a:r>
              <a:rPr lang="en-US" dirty="0" smtClean="0">
                <a:solidFill>
                  <a:schemeClr val="tx1"/>
                </a:solidFill>
              </a:rPr>
              <a:t>Thomas.Nelson@dot.gov</a:t>
            </a:r>
          </a:p>
          <a:p>
            <a:r>
              <a:rPr lang="en-US" dirty="0" smtClean="0">
                <a:solidFill>
                  <a:schemeClr val="tx1"/>
                </a:solidFill>
              </a:rPr>
              <a:t>502-223-6721</a:t>
            </a:r>
          </a:p>
          <a:p>
            <a:endParaRPr lang="en-US" dirty="0" smtClean="0"/>
          </a:p>
          <a:p>
            <a:endParaRPr lang="en-US" dirty="0"/>
          </a:p>
        </p:txBody>
      </p:sp>
      <p:sp>
        <p:nvSpPr>
          <p:cNvPr id="4" name="Slide Number Placeholder 3"/>
          <p:cNvSpPr>
            <a:spLocks noGrp="1"/>
          </p:cNvSpPr>
          <p:nvPr>
            <p:ph type="sldNum" sz="quarter" idx="12"/>
          </p:nvPr>
        </p:nvSpPr>
        <p:spPr>
          <a:xfrm>
            <a:off x="7620000" y="18288"/>
            <a:ext cx="1066800" cy="329184"/>
          </a:xfrm>
        </p:spPr>
        <p:txBody>
          <a:bodyPr/>
          <a:lstStyle/>
          <a:p>
            <a:r>
              <a:rPr lang="en-US" dirty="0" smtClean="0"/>
              <a:t>18</a:t>
            </a:r>
            <a:endParaRPr lang="en-US" dirty="0"/>
          </a:p>
        </p:txBody>
      </p:sp>
    </p:spTree>
    <p:extLst>
      <p:ext uri="{BB962C8B-B14F-4D97-AF65-F5344CB8AC3E}">
        <p14:creationId xmlns:p14="http://schemas.microsoft.com/office/powerpoint/2010/main" val="3946414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Highway Facts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6-year surface transportation reauthorization proposal covering FYs 2016-2021 with 3 years paid for</a:t>
            </a:r>
          </a:p>
          <a:p>
            <a:pPr>
              <a:spcAft>
                <a:spcPts val="1200"/>
              </a:spcAft>
            </a:pPr>
            <a:r>
              <a:rPr lang="en-US" dirty="0" smtClean="0"/>
              <a:t>Total highway funding – $276.6 billion</a:t>
            </a:r>
          </a:p>
          <a:p>
            <a:pPr lvl="1">
              <a:spcAft>
                <a:spcPts val="1200"/>
              </a:spcAft>
            </a:pPr>
            <a:r>
              <a:rPr lang="en-US" dirty="0" smtClean="0"/>
              <a:t>Contract authority - $274.0 billion</a:t>
            </a:r>
          </a:p>
          <a:p>
            <a:pPr lvl="1">
              <a:spcAft>
                <a:spcPts val="1200"/>
              </a:spcAft>
            </a:pPr>
            <a:r>
              <a:rPr lang="en-US" dirty="0" smtClean="0"/>
              <a:t>Subject to appropriation - $2.6 billion</a:t>
            </a:r>
          </a:p>
          <a:p>
            <a:pPr>
              <a:spcAft>
                <a:spcPts val="1200"/>
              </a:spcAft>
            </a:pPr>
            <a:r>
              <a:rPr lang="en-US" dirty="0" smtClean="0"/>
              <a:t>5 new programs </a:t>
            </a:r>
          </a:p>
          <a:p>
            <a:pPr>
              <a:spcAft>
                <a:spcPts val="1200"/>
              </a:spcAft>
            </a:pPr>
            <a:r>
              <a:rPr lang="en-US" dirty="0" smtClean="0"/>
              <a:t>Continued focus on accelerating project delivery</a:t>
            </a:r>
          </a:p>
          <a:p>
            <a:pPr marL="0" indent="0">
              <a:buNone/>
            </a:pPr>
            <a:endParaRPr lang="en-US" dirty="0"/>
          </a:p>
        </p:txBody>
      </p:sp>
      <p:sp>
        <p:nvSpPr>
          <p:cNvPr id="4" name="Slide Number Placeholder 3"/>
          <p:cNvSpPr>
            <a:spLocks noGrp="1"/>
          </p:cNvSpPr>
          <p:nvPr>
            <p:ph type="sldNum" sz="quarter" idx="12"/>
          </p:nvPr>
        </p:nvSpPr>
        <p:spPr/>
        <p:txBody>
          <a:bodyPr/>
          <a:lstStyle/>
          <a:p>
            <a:fld id="{5756AFA4-B865-4C52-9144-5891E637B0B5}" type="slidenum">
              <a:rPr lang="en-US" smtClean="0"/>
              <a:t>2</a:t>
            </a:fld>
            <a:endParaRPr lang="en-US" dirty="0"/>
          </a:p>
        </p:txBody>
      </p:sp>
    </p:spTree>
    <p:extLst>
      <p:ext uri="{BB962C8B-B14F-4D97-AF65-F5344CB8AC3E}">
        <p14:creationId xmlns:p14="http://schemas.microsoft.com/office/powerpoint/2010/main" val="368725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 Act Themes - Highway</a:t>
            </a:r>
            <a:endParaRPr lang="en-US" dirty="0"/>
          </a:p>
        </p:txBody>
      </p:sp>
      <p:sp>
        <p:nvSpPr>
          <p:cNvPr id="3" name="Content Placeholder 2"/>
          <p:cNvSpPr>
            <a:spLocks noGrp="1"/>
          </p:cNvSpPr>
          <p:nvPr>
            <p:ph idx="1"/>
          </p:nvPr>
        </p:nvSpPr>
        <p:spPr/>
        <p:txBody>
          <a:bodyPr>
            <a:normAutofit fontScale="92500"/>
          </a:bodyPr>
          <a:lstStyle/>
          <a:p>
            <a:pPr>
              <a:spcAft>
                <a:spcPts val="600"/>
              </a:spcAft>
            </a:pPr>
            <a:r>
              <a:rPr lang="en-US" dirty="0" smtClean="0"/>
              <a:t>Long-term funding certainty to support multi-year project investments</a:t>
            </a:r>
          </a:p>
          <a:p>
            <a:pPr>
              <a:spcAft>
                <a:spcPts val="600"/>
              </a:spcAft>
            </a:pPr>
            <a:r>
              <a:rPr lang="en-US" dirty="0" smtClean="0"/>
              <a:t>Increased funding for existing programs to provide a strong Federal partner to State &amp; local governments</a:t>
            </a:r>
          </a:p>
          <a:p>
            <a:pPr>
              <a:spcAft>
                <a:spcPts val="600"/>
              </a:spcAft>
            </a:pPr>
            <a:r>
              <a:rPr lang="en-US" dirty="0" smtClean="0"/>
              <a:t>New freight program to help state deliver projects that more freight safely, efficiently, and reliably</a:t>
            </a:r>
          </a:p>
          <a:p>
            <a:pPr>
              <a:spcAft>
                <a:spcPts val="600"/>
              </a:spcAft>
            </a:pPr>
            <a:r>
              <a:rPr lang="en-US" dirty="0" smtClean="0"/>
              <a:t>Targeted funds for major projects</a:t>
            </a:r>
          </a:p>
          <a:p>
            <a:pPr>
              <a:spcAft>
                <a:spcPts val="600"/>
              </a:spcAft>
            </a:pPr>
            <a:r>
              <a:rPr lang="en-US" dirty="0" smtClean="0"/>
              <a:t>Greater efficiency in the project delivery process</a:t>
            </a:r>
          </a:p>
          <a:p>
            <a:pPr>
              <a:spcAft>
                <a:spcPts val="600"/>
              </a:spcAft>
            </a:pPr>
            <a:r>
              <a:rPr lang="en-US" dirty="0" smtClean="0"/>
              <a:t>Increased priority for the Interstate, NHS and bridges</a:t>
            </a:r>
          </a:p>
          <a:p>
            <a:pPr>
              <a:spcAft>
                <a:spcPts val="600"/>
              </a:spcAft>
            </a:pPr>
            <a:r>
              <a:rPr lang="en-US" dirty="0" smtClean="0"/>
              <a:t>Greater transparency to reinforce public trust</a:t>
            </a:r>
          </a:p>
          <a:p>
            <a:pPr>
              <a:spcAft>
                <a:spcPts val="600"/>
              </a:spcAft>
            </a:pPr>
            <a:r>
              <a:rPr lang="en-US" dirty="0" smtClean="0"/>
              <a:t>Support for innovative finance tools, particularly in rural areas</a:t>
            </a:r>
          </a:p>
          <a:p>
            <a:endParaRPr lang="en-US" dirty="0"/>
          </a:p>
        </p:txBody>
      </p:sp>
      <p:sp>
        <p:nvSpPr>
          <p:cNvPr id="4" name="Slide Number Placeholder 3"/>
          <p:cNvSpPr>
            <a:spLocks noGrp="1"/>
          </p:cNvSpPr>
          <p:nvPr>
            <p:ph type="sldNum" sz="quarter" idx="12"/>
          </p:nvPr>
        </p:nvSpPr>
        <p:spPr/>
        <p:txBody>
          <a:bodyPr/>
          <a:lstStyle/>
          <a:p>
            <a:fld id="{5756AFA4-B865-4C52-9144-5891E637B0B5}" type="slidenum">
              <a:rPr lang="en-US" smtClean="0"/>
              <a:t>3</a:t>
            </a:fld>
            <a:endParaRPr lang="en-US" dirty="0"/>
          </a:p>
        </p:txBody>
      </p:sp>
    </p:spTree>
    <p:extLst>
      <p:ext uri="{BB962C8B-B14F-4D97-AF65-F5344CB8AC3E}">
        <p14:creationId xmlns:p14="http://schemas.microsoft.com/office/powerpoint/2010/main" val="329815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Increased funding, but less than GROW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598587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5756AFA4-B865-4C52-9144-5891E637B0B5}" type="slidenum">
              <a:rPr lang="en-US" smtClean="0"/>
              <a:t>4</a:t>
            </a:fld>
            <a:endParaRPr lang="en-US" dirty="0"/>
          </a:p>
        </p:txBody>
      </p:sp>
    </p:spTree>
    <p:extLst>
      <p:ext uri="{BB962C8B-B14F-4D97-AF65-F5344CB8AC3E}">
        <p14:creationId xmlns:p14="http://schemas.microsoft.com/office/powerpoint/2010/main" val="107416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varies by program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1758056"/>
              </p:ext>
            </p:extLst>
          </p:nvPr>
        </p:nvGraphicFramePr>
        <p:xfrm>
          <a:off x="381000" y="1371600"/>
          <a:ext cx="8229600" cy="5090160"/>
        </p:xfrm>
        <a:graphic>
          <a:graphicData uri="http://schemas.openxmlformats.org/drawingml/2006/table">
            <a:tbl>
              <a:tblPr firstRow="1" bandRow="1">
                <a:tableStyleId>{5C22544A-7EE6-4342-B048-85BDC9FD1C3A}</a:tableStyleId>
              </a:tblPr>
              <a:tblGrid>
                <a:gridCol w="5791200"/>
                <a:gridCol w="2438400"/>
              </a:tblGrid>
              <a:tr h="370840">
                <a:tc>
                  <a:txBody>
                    <a:bodyPr/>
                    <a:lstStyle/>
                    <a:p>
                      <a:r>
                        <a:rPr lang="en-US" dirty="0" smtClean="0"/>
                        <a:t>Program</a:t>
                      </a:r>
                      <a:endParaRPr lang="en-US" dirty="0"/>
                    </a:p>
                  </a:txBody>
                  <a:tcPr/>
                </a:tc>
                <a:tc>
                  <a:txBody>
                    <a:bodyPr/>
                    <a:lstStyle/>
                    <a:p>
                      <a:pPr algn="ctr"/>
                      <a:r>
                        <a:rPr lang="en-US" dirty="0" smtClean="0"/>
                        <a:t>DRIVE Act Growth over FY 2015</a:t>
                      </a:r>
                      <a:endParaRPr lang="en-US" dirty="0"/>
                    </a:p>
                  </a:txBody>
                  <a:tcPr/>
                </a:tc>
              </a:tr>
              <a:tr h="370840">
                <a:tc>
                  <a:txBody>
                    <a:bodyPr/>
                    <a:lstStyle/>
                    <a:p>
                      <a:r>
                        <a:rPr lang="en-US" dirty="0" smtClean="0"/>
                        <a:t>National Highway Performance Program</a:t>
                      </a:r>
                      <a:endParaRPr lang="en-US" dirty="0"/>
                    </a:p>
                  </a:txBody>
                  <a:tcPr/>
                </a:tc>
                <a:tc>
                  <a:txBody>
                    <a:bodyPr/>
                    <a:lstStyle/>
                    <a:p>
                      <a:r>
                        <a:rPr lang="en-US" dirty="0" smtClean="0"/>
                        <a:t>+10.2%</a:t>
                      </a:r>
                      <a:endParaRPr lang="en-US" dirty="0"/>
                    </a:p>
                  </a:txBody>
                  <a:tcPr/>
                </a:tc>
              </a:tr>
              <a:tr h="370840">
                <a:tc>
                  <a:txBody>
                    <a:bodyPr/>
                    <a:lstStyle/>
                    <a:p>
                      <a:r>
                        <a:rPr lang="en-US" dirty="0" smtClean="0"/>
                        <a:t>Surface</a:t>
                      </a:r>
                      <a:r>
                        <a:rPr lang="en-US" baseline="0" dirty="0" smtClean="0"/>
                        <a:t> Transportation Program</a:t>
                      </a:r>
                      <a:endParaRPr lang="en-US" dirty="0"/>
                    </a:p>
                  </a:txBody>
                  <a:tcPr/>
                </a:tc>
                <a:tc>
                  <a:txBody>
                    <a:bodyPr/>
                    <a:lstStyle/>
                    <a:p>
                      <a:r>
                        <a:rPr lang="en-US" dirty="0" smtClean="0"/>
                        <a:t>+6.8%</a:t>
                      </a:r>
                      <a:endParaRPr lang="en-US" dirty="0"/>
                    </a:p>
                  </a:txBody>
                  <a:tcPr/>
                </a:tc>
              </a:tr>
              <a:tr h="370840">
                <a:tc>
                  <a:txBody>
                    <a:bodyPr/>
                    <a:lstStyle/>
                    <a:p>
                      <a:r>
                        <a:rPr lang="en-US" dirty="0" smtClean="0"/>
                        <a:t>Congestion</a:t>
                      </a:r>
                      <a:r>
                        <a:rPr lang="en-US" baseline="0" dirty="0" smtClean="0"/>
                        <a:t> Mitigation &amp; Air Quality Improvement Prog.</a:t>
                      </a:r>
                      <a:endParaRPr lang="en-US" dirty="0"/>
                    </a:p>
                  </a:txBody>
                  <a:tcPr/>
                </a:tc>
                <a:tc>
                  <a:txBody>
                    <a:bodyPr/>
                    <a:lstStyle/>
                    <a:p>
                      <a:r>
                        <a:rPr lang="en-US" dirty="0" smtClean="0"/>
                        <a:t>+7.9%</a:t>
                      </a:r>
                    </a:p>
                  </a:txBody>
                  <a:tcPr/>
                </a:tc>
              </a:tr>
              <a:tr h="370840">
                <a:tc>
                  <a:txBody>
                    <a:bodyPr/>
                    <a:lstStyle/>
                    <a:p>
                      <a:r>
                        <a:rPr lang="en-US" dirty="0" smtClean="0"/>
                        <a:t>Highway</a:t>
                      </a:r>
                      <a:r>
                        <a:rPr lang="en-US" baseline="0" dirty="0" smtClean="0"/>
                        <a:t> Safety Improvement Program</a:t>
                      </a:r>
                      <a:endParaRPr lang="en-US" dirty="0"/>
                    </a:p>
                  </a:txBody>
                  <a:tcPr/>
                </a:tc>
                <a:tc>
                  <a:txBody>
                    <a:bodyPr/>
                    <a:lstStyle/>
                    <a:p>
                      <a:r>
                        <a:rPr lang="en-US" dirty="0" smtClean="0">
                          <a:solidFill>
                            <a:srgbClr val="FF0000"/>
                          </a:solidFill>
                        </a:rPr>
                        <a:t>-8.4%</a:t>
                      </a:r>
                    </a:p>
                  </a:txBody>
                  <a:tcPr/>
                </a:tc>
              </a:tr>
              <a:tr h="370840">
                <a:tc>
                  <a:txBody>
                    <a:bodyPr/>
                    <a:lstStyle/>
                    <a:p>
                      <a:r>
                        <a:rPr lang="en-US" dirty="0" smtClean="0"/>
                        <a:t>Railway-Highway</a:t>
                      </a:r>
                      <a:r>
                        <a:rPr lang="en-US" baseline="0" dirty="0" smtClean="0"/>
                        <a:t> Crossings Program</a:t>
                      </a:r>
                      <a:endParaRPr lang="en-US" dirty="0"/>
                    </a:p>
                  </a:txBody>
                  <a:tcPr/>
                </a:tc>
                <a:tc>
                  <a:txBody>
                    <a:bodyPr/>
                    <a:lstStyle/>
                    <a:p>
                      <a:r>
                        <a:rPr lang="en-US" dirty="0" smtClean="0"/>
                        <a:t>+0%</a:t>
                      </a:r>
                      <a:endParaRPr lang="en-US" dirty="0"/>
                    </a:p>
                  </a:txBody>
                  <a:tcPr/>
                </a:tc>
              </a:tr>
              <a:tr h="370840">
                <a:tc>
                  <a:txBody>
                    <a:bodyPr/>
                    <a:lstStyle/>
                    <a:p>
                      <a:r>
                        <a:rPr lang="en-US" dirty="0" smtClean="0"/>
                        <a:t>Metropolitan Planning</a:t>
                      </a:r>
                      <a:endParaRPr lang="en-US" dirty="0"/>
                    </a:p>
                  </a:txBody>
                  <a:tcPr/>
                </a:tc>
                <a:tc>
                  <a:txBody>
                    <a:bodyPr/>
                    <a:lstStyle/>
                    <a:p>
                      <a:r>
                        <a:rPr lang="en-US" dirty="0" smtClean="0"/>
                        <a:t>+13.2</a:t>
                      </a:r>
                    </a:p>
                  </a:txBody>
                  <a:tcPr/>
                </a:tc>
              </a:tr>
              <a:tr h="370840">
                <a:tc>
                  <a:txBody>
                    <a:bodyPr/>
                    <a:lstStyle/>
                    <a:p>
                      <a:r>
                        <a:rPr lang="en-US" dirty="0" smtClean="0"/>
                        <a:t>National Freight Program</a:t>
                      </a:r>
                      <a:endParaRPr lang="en-US" dirty="0"/>
                    </a:p>
                  </a:txBody>
                  <a:tcPr/>
                </a:tc>
                <a:tc>
                  <a:txBody>
                    <a:bodyPr/>
                    <a:lstStyle/>
                    <a:p>
                      <a:r>
                        <a:rPr lang="en-US" dirty="0" smtClean="0"/>
                        <a:t>+100% (new)</a:t>
                      </a:r>
                    </a:p>
                  </a:txBody>
                  <a:tcPr/>
                </a:tc>
              </a:tr>
              <a:tr h="370840">
                <a:tc>
                  <a:txBody>
                    <a:bodyPr/>
                    <a:lstStyle/>
                    <a:p>
                      <a:r>
                        <a:rPr lang="en-US" dirty="0" smtClean="0"/>
                        <a:t>Assistance</a:t>
                      </a:r>
                      <a:r>
                        <a:rPr lang="en-US" baseline="0" dirty="0" smtClean="0"/>
                        <a:t> to </a:t>
                      </a:r>
                      <a:r>
                        <a:rPr lang="en-US" dirty="0" smtClean="0"/>
                        <a:t>Major Projects Program</a:t>
                      </a:r>
                      <a:endParaRPr lang="en-US" dirty="0"/>
                    </a:p>
                  </a:txBody>
                  <a:tcPr/>
                </a:tc>
                <a:tc>
                  <a:txBody>
                    <a:bodyPr/>
                    <a:lstStyle/>
                    <a:p>
                      <a:r>
                        <a:rPr lang="en-US" dirty="0" smtClean="0"/>
                        <a:t>+100% (new)</a:t>
                      </a:r>
                    </a:p>
                  </a:txBody>
                  <a:tcPr/>
                </a:tc>
              </a:tr>
              <a:tr h="370840">
                <a:tc>
                  <a:txBody>
                    <a:bodyPr/>
                    <a:lstStyle/>
                    <a:p>
                      <a:r>
                        <a:rPr lang="en-US" dirty="0" smtClean="0"/>
                        <a:t>TIFIA</a:t>
                      </a:r>
                      <a:endParaRPr lang="en-US" dirty="0"/>
                    </a:p>
                  </a:txBody>
                  <a:tcPr/>
                </a:tc>
                <a:tc>
                  <a:txBody>
                    <a:bodyPr/>
                    <a:lstStyle/>
                    <a:p>
                      <a:r>
                        <a:rPr lang="en-US" dirty="0" smtClean="0">
                          <a:solidFill>
                            <a:srgbClr val="FF0000"/>
                          </a:solidFill>
                        </a:rPr>
                        <a:t>-70.0%</a:t>
                      </a:r>
                    </a:p>
                  </a:txBody>
                  <a:tcPr/>
                </a:tc>
              </a:tr>
              <a:tr h="370840">
                <a:tc>
                  <a:txBody>
                    <a:bodyPr/>
                    <a:lstStyle/>
                    <a:p>
                      <a:r>
                        <a:rPr lang="en-US" dirty="0" smtClean="0"/>
                        <a:t>Tribal Transportation Program</a:t>
                      </a:r>
                      <a:endParaRPr lang="en-US" dirty="0"/>
                    </a:p>
                  </a:txBody>
                  <a:tcPr/>
                </a:tc>
                <a:tc>
                  <a:txBody>
                    <a:bodyPr/>
                    <a:lstStyle/>
                    <a:p>
                      <a:r>
                        <a:rPr lang="en-US" dirty="0" smtClean="0"/>
                        <a:t>+8.9%</a:t>
                      </a:r>
                    </a:p>
                  </a:txBody>
                  <a:tcPr/>
                </a:tc>
              </a:tr>
              <a:tr h="370840">
                <a:tc>
                  <a:txBody>
                    <a:bodyPr/>
                    <a:lstStyle/>
                    <a:p>
                      <a:r>
                        <a:rPr lang="en-US" dirty="0" smtClean="0"/>
                        <a:t>Federal Lands Transportation Program</a:t>
                      </a:r>
                      <a:endParaRPr lang="en-US" dirty="0"/>
                    </a:p>
                  </a:txBody>
                  <a:tcPr/>
                </a:tc>
                <a:tc>
                  <a:txBody>
                    <a:bodyPr/>
                    <a:lstStyle/>
                    <a:p>
                      <a:r>
                        <a:rPr lang="en-US" dirty="0" smtClean="0"/>
                        <a:t>+5.8%</a:t>
                      </a:r>
                    </a:p>
                  </a:txBody>
                  <a:tcPr/>
                </a:tc>
              </a:tr>
              <a:tr h="370840">
                <a:tc>
                  <a:txBody>
                    <a:bodyPr/>
                    <a:lstStyle/>
                    <a:p>
                      <a:r>
                        <a:rPr lang="en-US" dirty="0" smtClean="0"/>
                        <a:t>Federal</a:t>
                      </a:r>
                      <a:r>
                        <a:rPr lang="en-US" baseline="0" dirty="0" smtClean="0"/>
                        <a:t> Lands Access Program</a:t>
                      </a:r>
                      <a:endParaRPr lang="en-US" dirty="0"/>
                    </a:p>
                  </a:txBody>
                  <a:tcPr/>
                </a:tc>
                <a:tc>
                  <a:txBody>
                    <a:bodyPr/>
                    <a:lstStyle/>
                    <a:p>
                      <a:r>
                        <a:rPr lang="en-US" dirty="0" smtClean="0"/>
                        <a:t>+5.0%</a:t>
                      </a:r>
                    </a:p>
                  </a:txBody>
                  <a:tcPr/>
                </a:tc>
              </a:tr>
            </a:tbl>
          </a:graphicData>
        </a:graphic>
      </p:graphicFrame>
      <p:sp>
        <p:nvSpPr>
          <p:cNvPr id="4" name="Slide Number Placeholder 3"/>
          <p:cNvSpPr>
            <a:spLocks noGrp="1"/>
          </p:cNvSpPr>
          <p:nvPr>
            <p:ph type="sldNum" sz="quarter" idx="12"/>
          </p:nvPr>
        </p:nvSpPr>
        <p:spPr/>
        <p:txBody>
          <a:bodyPr/>
          <a:lstStyle/>
          <a:p>
            <a:fld id="{5756AFA4-B865-4C52-9144-5891E637B0B5}" type="slidenum">
              <a:rPr lang="en-US" smtClean="0"/>
              <a:t>5</a:t>
            </a:fld>
            <a:endParaRPr lang="en-US" dirty="0"/>
          </a:p>
        </p:txBody>
      </p:sp>
    </p:spTree>
    <p:extLst>
      <p:ext uri="{BB962C8B-B14F-4D97-AF65-F5344CB8AC3E}">
        <p14:creationId xmlns:p14="http://schemas.microsoft.com/office/powerpoint/2010/main" val="987627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92.6% of highway funds are apportioned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1712203"/>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276600" y="2199308"/>
            <a:ext cx="1295400" cy="307777"/>
          </a:xfrm>
          <a:prstGeom prst="rect">
            <a:avLst/>
          </a:prstGeom>
          <a:noFill/>
        </p:spPr>
        <p:txBody>
          <a:bodyPr wrap="square" rtlCol="0">
            <a:spAutoFit/>
          </a:bodyPr>
          <a:lstStyle/>
          <a:p>
            <a:r>
              <a:rPr lang="en-US" sz="1400" dirty="0" smtClean="0"/>
              <a:t>CMAQ</a:t>
            </a:r>
            <a:endParaRPr lang="en-US" sz="1400" dirty="0"/>
          </a:p>
        </p:txBody>
      </p:sp>
      <p:cxnSp>
        <p:nvCxnSpPr>
          <p:cNvPr id="8" name="Straight Arrow Connector 7"/>
          <p:cNvCxnSpPr/>
          <p:nvPr/>
        </p:nvCxnSpPr>
        <p:spPr>
          <a:xfrm flipV="1">
            <a:off x="3143250" y="6180763"/>
            <a:ext cx="405671"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66800" y="1775507"/>
            <a:ext cx="1600200" cy="307777"/>
          </a:xfrm>
          <a:prstGeom prst="rect">
            <a:avLst/>
          </a:prstGeom>
          <a:noFill/>
        </p:spPr>
        <p:txBody>
          <a:bodyPr wrap="square" rtlCol="0">
            <a:spAutoFit/>
          </a:bodyPr>
          <a:lstStyle/>
          <a:p>
            <a:r>
              <a:rPr lang="en-US" sz="1400" dirty="0" smtClean="0"/>
              <a:t>Grade Crossings</a:t>
            </a:r>
          </a:p>
        </p:txBody>
      </p:sp>
      <p:cxnSp>
        <p:nvCxnSpPr>
          <p:cNvPr id="13" name="Straight Arrow Connector 12"/>
          <p:cNvCxnSpPr>
            <a:stCxn id="9" idx="3"/>
          </p:cNvCxnSpPr>
          <p:nvPr/>
        </p:nvCxnSpPr>
        <p:spPr>
          <a:xfrm>
            <a:off x="2667000" y="1929396"/>
            <a:ext cx="476250" cy="269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5756AFA4-B865-4C52-9144-5891E637B0B5}" type="slidenum">
              <a:rPr lang="en-US" smtClean="0"/>
              <a:t>6</a:t>
            </a:fld>
            <a:endParaRPr lang="en-US" dirty="0"/>
          </a:p>
        </p:txBody>
      </p:sp>
      <p:sp>
        <p:nvSpPr>
          <p:cNvPr id="6" name="TextBox 5"/>
          <p:cNvSpPr txBox="1"/>
          <p:nvPr/>
        </p:nvSpPr>
        <p:spPr>
          <a:xfrm>
            <a:off x="3714750" y="1397315"/>
            <a:ext cx="857250" cy="369332"/>
          </a:xfrm>
          <a:prstGeom prst="rect">
            <a:avLst/>
          </a:prstGeom>
          <a:solidFill>
            <a:srgbClr val="FFFF00"/>
          </a:solidFill>
        </p:spPr>
        <p:txBody>
          <a:bodyPr wrap="square" rtlCol="0">
            <a:spAutoFit/>
          </a:bodyPr>
          <a:lstStyle/>
          <a:p>
            <a:r>
              <a:rPr lang="en-US" dirty="0" smtClean="0"/>
              <a:t>NEW</a:t>
            </a:r>
            <a:endParaRPr lang="en-US" dirty="0"/>
          </a:p>
        </p:txBody>
      </p:sp>
    </p:spTree>
    <p:extLst>
      <p:ext uri="{BB962C8B-B14F-4D97-AF65-F5344CB8AC3E}">
        <p14:creationId xmlns:p14="http://schemas.microsoft.com/office/powerpoint/2010/main" val="60490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programs</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r>
              <a:rPr lang="en-US" dirty="0"/>
              <a:t>7</a:t>
            </a:r>
            <a:endParaRPr lang="en-US" dirty="0"/>
          </a:p>
        </p:txBody>
      </p:sp>
    </p:spTree>
    <p:extLst>
      <p:ext uri="{BB962C8B-B14F-4D97-AF65-F5344CB8AC3E}">
        <p14:creationId xmlns:p14="http://schemas.microsoft.com/office/powerpoint/2010/main" val="2973148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Freight Policy and Grants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Combining the provisions from the EPW and Commerce Committees produced overlapping freight policies and programs—</a:t>
            </a:r>
          </a:p>
          <a:p>
            <a:pPr marL="0" indent="0">
              <a:buNone/>
            </a:pPr>
            <a:endParaRPr lang="en-US" dirty="0" smtClean="0"/>
          </a:p>
          <a:p>
            <a:pPr lvl="1"/>
            <a:r>
              <a:rPr lang="en-US" sz="2400" dirty="0" smtClean="0"/>
              <a:t>Designation of National Multimodal Freight Network and a National Highway Freight Network</a:t>
            </a:r>
          </a:p>
          <a:p>
            <a:pPr lvl="1"/>
            <a:endParaRPr lang="en-US" sz="2400" dirty="0" smtClean="0"/>
          </a:p>
          <a:p>
            <a:pPr lvl="1"/>
            <a:r>
              <a:rPr lang="en-US" sz="2400" dirty="0" smtClean="0"/>
              <a:t>A highway-centric National Highway Freight Program and a more comprehensive competitive grant program providing assistance to freight projects</a:t>
            </a:r>
          </a:p>
          <a:p>
            <a:endParaRPr lang="en-US" dirty="0" smtClean="0"/>
          </a:p>
        </p:txBody>
      </p:sp>
      <p:sp>
        <p:nvSpPr>
          <p:cNvPr id="4" name="Slide Number Placeholder 3"/>
          <p:cNvSpPr>
            <a:spLocks noGrp="1"/>
          </p:cNvSpPr>
          <p:nvPr>
            <p:ph type="sldNum" sz="quarter" idx="12"/>
          </p:nvPr>
        </p:nvSpPr>
        <p:spPr/>
        <p:txBody>
          <a:bodyPr/>
          <a:lstStyle/>
          <a:p>
            <a:r>
              <a:rPr lang="en-US" dirty="0"/>
              <a:t>8</a:t>
            </a:r>
            <a:endParaRPr lang="en-US" dirty="0"/>
          </a:p>
        </p:txBody>
      </p:sp>
    </p:spTree>
    <p:extLst>
      <p:ext uri="{BB962C8B-B14F-4D97-AF65-F5344CB8AC3E}">
        <p14:creationId xmlns:p14="http://schemas.microsoft.com/office/powerpoint/2010/main" val="99390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Highway Freight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Purpose: to improve the efficient movement of freight </a:t>
            </a:r>
            <a:r>
              <a:rPr lang="en-US" u="sng" dirty="0" smtClean="0"/>
              <a:t>on the National Highway Freight Network</a:t>
            </a:r>
            <a:r>
              <a:rPr lang="en-US" dirty="0" smtClean="0"/>
              <a:t> made up of—</a:t>
            </a:r>
          </a:p>
          <a:p>
            <a:pPr lvl="1"/>
            <a:r>
              <a:rPr lang="en-US" dirty="0" smtClean="0"/>
              <a:t>Primary highway freight system (PHFS) (up to 30,000 miles)</a:t>
            </a:r>
          </a:p>
          <a:p>
            <a:pPr lvl="1"/>
            <a:r>
              <a:rPr lang="en-US" dirty="0" smtClean="0"/>
              <a:t>Critical rural freight corridors</a:t>
            </a:r>
          </a:p>
          <a:p>
            <a:pPr lvl="1"/>
            <a:r>
              <a:rPr lang="en-US" dirty="0" smtClean="0"/>
              <a:t>Critical urban freight corridors  </a:t>
            </a:r>
            <a:r>
              <a:rPr lang="en-US" dirty="0" smtClean="0">
                <a:solidFill>
                  <a:srgbClr val="FF0000"/>
                </a:solidFill>
              </a:rPr>
              <a:t>NEW</a:t>
            </a:r>
          </a:p>
          <a:p>
            <a:pPr lvl="1"/>
            <a:r>
              <a:rPr lang="en-US" dirty="0" smtClean="0"/>
              <a:t>Any remaining Interstate routes (including future routes designated as of enactment)</a:t>
            </a:r>
          </a:p>
          <a:p>
            <a:endParaRPr lang="en-US" dirty="0" smtClean="0"/>
          </a:p>
          <a:p>
            <a:r>
              <a:rPr lang="en-US" dirty="0" smtClean="0"/>
              <a:t>Average of $1.9 billion per </a:t>
            </a:r>
            <a:r>
              <a:rPr lang="en-US" dirty="0"/>
              <a:t>year apportioned based on States’ total </a:t>
            </a:r>
            <a:r>
              <a:rPr lang="en-US" dirty="0" smtClean="0"/>
              <a:t>apportionments.</a:t>
            </a:r>
          </a:p>
          <a:p>
            <a:endParaRPr lang="en-US" dirty="0" smtClean="0"/>
          </a:p>
          <a:p>
            <a:r>
              <a:rPr lang="en-US" dirty="0" smtClean="0"/>
              <a:t>Highway focused - Maximum </a:t>
            </a:r>
            <a:r>
              <a:rPr lang="en-US" dirty="0"/>
              <a:t>of 10% of State’s freight funds may be used for public or private freight rail, water facilities (including ports) and intermodal facilities</a:t>
            </a:r>
          </a:p>
        </p:txBody>
      </p:sp>
      <p:sp>
        <p:nvSpPr>
          <p:cNvPr id="4" name="Slide Number Placeholder 3"/>
          <p:cNvSpPr>
            <a:spLocks noGrp="1"/>
          </p:cNvSpPr>
          <p:nvPr>
            <p:ph type="sldNum" sz="quarter" idx="12"/>
          </p:nvPr>
        </p:nvSpPr>
        <p:spPr/>
        <p:txBody>
          <a:bodyPr/>
          <a:lstStyle/>
          <a:p>
            <a:r>
              <a:rPr lang="en-US" dirty="0" smtClean="0"/>
              <a:t>9</a:t>
            </a:r>
            <a:endParaRPr lang="en-US" dirty="0"/>
          </a:p>
        </p:txBody>
      </p:sp>
    </p:spTree>
    <p:extLst>
      <p:ext uri="{BB962C8B-B14F-4D97-AF65-F5344CB8AC3E}">
        <p14:creationId xmlns:p14="http://schemas.microsoft.com/office/powerpoint/2010/main" val="89297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Thomas Nelson, Jr.</Speakers>
    <Year xmlns="b47a5aad-adfb-4dac-9d3f-47090e67d565">2015</Year>
    <Section xmlns="b47a5aad-adfb-4dac-9d3f-47090e67d565">General</Section>
    <Day xmlns="b47a5aad-adfb-4dac-9d3f-47090e67d565">Thursday</Day>
  </documentManagement>
</p:properties>
</file>

<file path=customXml/itemProps1.xml><?xml version="1.0" encoding="utf-8"?>
<ds:datastoreItem xmlns:ds="http://schemas.openxmlformats.org/officeDocument/2006/customXml" ds:itemID="{8C456CB3-8E79-475F-8478-3E50F7AB69F0}"/>
</file>

<file path=customXml/itemProps2.xml><?xml version="1.0" encoding="utf-8"?>
<ds:datastoreItem xmlns:ds="http://schemas.openxmlformats.org/officeDocument/2006/customXml" ds:itemID="{5C0F50D1-9003-422D-B5C2-6EC19EDCF442}"/>
</file>

<file path=customXml/itemProps3.xml><?xml version="1.0" encoding="utf-8"?>
<ds:datastoreItem xmlns:ds="http://schemas.openxmlformats.org/officeDocument/2006/customXml" ds:itemID="{3D02FCBF-FE36-47EF-9436-3AE387495349}"/>
</file>

<file path=docProps/app.xml><?xml version="1.0" encoding="utf-8"?>
<Properties xmlns="http://schemas.openxmlformats.org/officeDocument/2006/extended-properties" xmlns:vt="http://schemas.openxmlformats.org/officeDocument/2006/docPropsVTypes">
  <Template>Clarity</Template>
  <TotalTime>11026</TotalTime>
  <Words>2810</Words>
  <Application>Microsoft Office PowerPoint</Application>
  <PresentationFormat>On-screen Show (4:3)</PresentationFormat>
  <Paragraphs>301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Key provisions of the DRIVE* Act</vt:lpstr>
      <vt:lpstr>Key Highway Facts</vt:lpstr>
      <vt:lpstr>DRIVE Act Themes - Highway</vt:lpstr>
      <vt:lpstr>Increased funding, but less than GROW</vt:lpstr>
      <vt:lpstr>Growth varies by program</vt:lpstr>
      <vt:lpstr>92.6% of highway funds are apportioned</vt:lpstr>
      <vt:lpstr>New programs</vt:lpstr>
      <vt:lpstr>Freight Policy and Grants</vt:lpstr>
      <vt:lpstr>National Highway Freight Program</vt:lpstr>
      <vt:lpstr>National Highway Freight Program</vt:lpstr>
      <vt:lpstr>Assistance for Major Projects Program</vt:lpstr>
      <vt:lpstr>Regional Infrastructure Accelerator Demo </vt:lpstr>
      <vt:lpstr>Other provisions</vt:lpstr>
      <vt:lpstr>Every Day Counts</vt:lpstr>
      <vt:lpstr>Tolling &amp; HOV</vt:lpstr>
      <vt:lpstr>Other Provisions</vt:lpstr>
      <vt:lpstr>Highway Trust Fund</vt:lpstr>
      <vt:lpstr>THANK YOU!</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provisions in senate bill</dc:title>
  <dc:creator>carolyn edwards</dc:creator>
  <cp:lastModifiedBy>Thomas Nelson, Jr.</cp:lastModifiedBy>
  <cp:revision>211</cp:revision>
  <cp:lastPrinted>2015-09-02T20:11:49Z</cp:lastPrinted>
  <dcterms:created xsi:type="dcterms:W3CDTF">2015-06-16T17:11:31Z</dcterms:created>
  <dcterms:modified xsi:type="dcterms:W3CDTF">2015-09-10T04:28:00Z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